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59" r:id="rId5"/>
    <p:sldId id="260" r:id="rId6"/>
    <p:sldId id="263" r:id="rId7"/>
    <p:sldId id="262" r:id="rId8"/>
    <p:sldId id="261" r:id="rId9"/>
    <p:sldId id="264" r:id="rId10"/>
    <p:sldId id="266" r:id="rId11"/>
    <p:sldId id="267" r:id="rId12"/>
    <p:sldId id="270" r:id="rId13"/>
    <p:sldId id="268" r:id="rId14"/>
    <p:sldId id="269" r:id="rId15"/>
    <p:sldId id="26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615" autoAdjust="0"/>
    <p:restoredTop sz="86420" autoAdjust="0"/>
  </p:normalViewPr>
  <p:slideViewPr>
    <p:cSldViewPr>
      <p:cViewPr varScale="1">
        <p:scale>
          <a:sx n="72" d="100"/>
          <a:sy n="72" d="100"/>
        </p:scale>
        <p:origin x="-1704" y="-96"/>
      </p:cViewPr>
      <p:guideLst>
        <p:guide orient="horz" pos="2160"/>
        <p:guide pos="2880"/>
      </p:guideLst>
    </p:cSldViewPr>
  </p:slideViewPr>
  <p:outlineViewPr>
    <p:cViewPr>
      <p:scale>
        <a:sx n="33" d="100"/>
        <a:sy n="33" d="100"/>
      </p:scale>
      <p:origin x="210" y="1122"/>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FC34DD-A152-4E00-A019-608F959BAB4C}"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7DB223F5-0EA2-42E2-B7F6-BFCDF3870E72}">
      <dgm:prSet phldrT="[Text]"/>
      <dgm:spPr/>
      <dgm:t>
        <a:bodyPr/>
        <a:lstStyle/>
        <a:p>
          <a:r>
            <a:rPr lang="en-US" dirty="0" smtClean="0"/>
            <a:t>Standalone courses &amp; Virtual-classroom courses</a:t>
          </a:r>
          <a:endParaRPr lang="en-US" dirty="0"/>
        </a:p>
      </dgm:t>
    </dgm:pt>
    <dgm:pt modelId="{C89231B6-703A-4CE7-AB08-D2FB1180FBAB}" type="parTrans" cxnId="{3C06C13A-DE5F-4C26-B4DD-19BD614352D4}">
      <dgm:prSet/>
      <dgm:spPr/>
      <dgm:t>
        <a:bodyPr/>
        <a:lstStyle/>
        <a:p>
          <a:endParaRPr lang="en-US"/>
        </a:p>
      </dgm:t>
    </dgm:pt>
    <dgm:pt modelId="{4EE653F1-2895-42FD-AB30-B43E4091A513}" type="sibTrans" cxnId="{3C06C13A-DE5F-4C26-B4DD-19BD614352D4}">
      <dgm:prSet/>
      <dgm:spPr/>
      <dgm:t>
        <a:bodyPr/>
        <a:lstStyle/>
        <a:p>
          <a:endParaRPr lang="en-US"/>
        </a:p>
      </dgm:t>
    </dgm:pt>
    <dgm:pt modelId="{880FA7E0-B2FB-4A72-A73D-47244BE21853}">
      <dgm:prSet phldrT="[Text]" custT="1"/>
      <dgm:spPr/>
      <dgm:t>
        <a:bodyPr/>
        <a:lstStyle/>
        <a:p>
          <a:r>
            <a:rPr lang="en-US" sz="1200" dirty="0" smtClean="0">
              <a:latin typeface="Book Antiqua" pitchFamily="18" charset="0"/>
            </a:rPr>
            <a:t>Courses taken by a only one learner. Students work at their own pace.</a:t>
          </a:r>
          <a:endParaRPr lang="en-US" sz="1200" dirty="0">
            <a:latin typeface="Book Antiqua" pitchFamily="18" charset="0"/>
          </a:endParaRPr>
        </a:p>
      </dgm:t>
    </dgm:pt>
    <dgm:pt modelId="{56E0DB74-E2B4-4F7B-A159-3A9EE5A3BED5}" type="parTrans" cxnId="{FDFCDAE5-81C8-4539-A8B8-92B44CFD38FF}">
      <dgm:prSet/>
      <dgm:spPr/>
      <dgm:t>
        <a:bodyPr/>
        <a:lstStyle/>
        <a:p>
          <a:endParaRPr lang="en-US"/>
        </a:p>
      </dgm:t>
    </dgm:pt>
    <dgm:pt modelId="{FA1DC328-BEDB-4028-9572-2045DC927FD9}" type="sibTrans" cxnId="{FDFCDAE5-81C8-4539-A8B8-92B44CFD38FF}">
      <dgm:prSet/>
      <dgm:spPr/>
      <dgm:t>
        <a:bodyPr/>
        <a:lstStyle/>
        <a:p>
          <a:endParaRPr lang="en-US"/>
        </a:p>
      </dgm:t>
    </dgm:pt>
    <dgm:pt modelId="{924B5B5F-9168-4D13-9A8E-9ACB58CE7944}">
      <dgm:prSet phldrT="[Text]" custT="1"/>
      <dgm:spPr/>
      <dgm:t>
        <a:bodyPr/>
        <a:lstStyle/>
        <a:p>
          <a:r>
            <a:rPr lang="en-US" sz="1200" dirty="0" smtClean="0">
              <a:latin typeface="Book Antiqua" pitchFamily="18" charset="0"/>
            </a:rPr>
            <a:t>There isn’t any interaction between teachers and students or between classmates.</a:t>
          </a:r>
          <a:endParaRPr lang="en-US" sz="1200" dirty="0">
            <a:latin typeface="Book Antiqua" pitchFamily="18" charset="0"/>
          </a:endParaRPr>
        </a:p>
      </dgm:t>
    </dgm:pt>
    <dgm:pt modelId="{EAC0BFBD-23C4-4AAA-ABCB-0C284CEE22D8}" type="parTrans" cxnId="{45F2D3E2-2613-4BE8-BC30-5A0081DD14E3}">
      <dgm:prSet/>
      <dgm:spPr/>
      <dgm:t>
        <a:bodyPr/>
        <a:lstStyle/>
        <a:p>
          <a:endParaRPr lang="en-US"/>
        </a:p>
      </dgm:t>
    </dgm:pt>
    <dgm:pt modelId="{2E0A1672-3B12-4A58-87DA-282F0440FC1B}" type="sibTrans" cxnId="{45F2D3E2-2613-4BE8-BC30-5A0081DD14E3}">
      <dgm:prSet/>
      <dgm:spPr/>
      <dgm:t>
        <a:bodyPr/>
        <a:lstStyle/>
        <a:p>
          <a:endParaRPr lang="en-US"/>
        </a:p>
      </dgm:t>
    </dgm:pt>
    <dgm:pt modelId="{72C63344-1794-4A87-A67D-59709456C665}">
      <dgm:prSet phldrT="[Text]"/>
      <dgm:spPr/>
      <dgm:t>
        <a:bodyPr/>
        <a:lstStyle/>
        <a:p>
          <a:r>
            <a:rPr lang="en-US" dirty="0" smtClean="0"/>
            <a:t>Learning games, simulations</a:t>
          </a:r>
          <a:endParaRPr lang="en-US" dirty="0"/>
        </a:p>
      </dgm:t>
    </dgm:pt>
    <dgm:pt modelId="{F7D3E8D4-3191-4D80-966E-C84F3B16C092}" type="parTrans" cxnId="{1D53C0D3-D7DC-4665-A6A6-FCA5D51C9C9B}">
      <dgm:prSet/>
      <dgm:spPr/>
      <dgm:t>
        <a:bodyPr/>
        <a:lstStyle/>
        <a:p>
          <a:endParaRPr lang="en-US"/>
        </a:p>
      </dgm:t>
    </dgm:pt>
    <dgm:pt modelId="{009DB776-86FE-4F5F-8276-D1D4ED3F31DC}" type="sibTrans" cxnId="{1D53C0D3-D7DC-4665-A6A6-FCA5D51C9C9B}">
      <dgm:prSet/>
      <dgm:spPr/>
      <dgm:t>
        <a:bodyPr/>
        <a:lstStyle/>
        <a:p>
          <a:endParaRPr lang="en-US"/>
        </a:p>
      </dgm:t>
    </dgm:pt>
    <dgm:pt modelId="{675846B0-781A-446F-86D0-973238E9C9D4}">
      <dgm:prSet phldrT="[Text]" custT="1"/>
      <dgm:spPr/>
      <dgm:t>
        <a:bodyPr/>
        <a:lstStyle/>
        <a:p>
          <a:r>
            <a:rPr lang="en-US" sz="1200" dirty="0" smtClean="0">
              <a:latin typeface="Book Antiqua" pitchFamily="18" charset="0"/>
            </a:rPr>
            <a:t>Learning by performing simulated activities that require explorations and lead to discoveries.</a:t>
          </a:r>
          <a:endParaRPr lang="en-US" sz="1200" dirty="0">
            <a:latin typeface="Book Antiqua" pitchFamily="18" charset="0"/>
          </a:endParaRPr>
        </a:p>
      </dgm:t>
    </dgm:pt>
    <dgm:pt modelId="{2DEB75A3-8055-41AA-A119-E3A8373F2E10}" type="parTrans" cxnId="{5AA55572-8D7A-4D8A-8C2A-94E39AB43739}">
      <dgm:prSet/>
      <dgm:spPr/>
      <dgm:t>
        <a:bodyPr/>
        <a:lstStyle/>
        <a:p>
          <a:endParaRPr lang="en-US"/>
        </a:p>
      </dgm:t>
    </dgm:pt>
    <dgm:pt modelId="{43AF9D07-4B6F-4CC0-AD74-0F229943E499}" type="sibTrans" cxnId="{5AA55572-8D7A-4D8A-8C2A-94E39AB43739}">
      <dgm:prSet/>
      <dgm:spPr/>
      <dgm:t>
        <a:bodyPr/>
        <a:lstStyle/>
        <a:p>
          <a:endParaRPr lang="en-US"/>
        </a:p>
      </dgm:t>
    </dgm:pt>
    <dgm:pt modelId="{DEF2B2C3-EEE3-40F6-92E7-E495CEE2A38B}">
      <dgm:prSet phldrT="[Text]" custT="1"/>
      <dgm:spPr/>
      <dgm:t>
        <a:bodyPr/>
        <a:lstStyle/>
        <a:p>
          <a:r>
            <a:rPr lang="en-US" sz="1100" dirty="0" smtClean="0">
              <a:latin typeface="Book Antiqua" pitchFamily="18" charset="0"/>
            </a:rPr>
            <a:t>A game can be considered a simulation that involves a personally challenged task &amp; a simulation can be used for several different purposes. Pairing it with the challenge to perform a meaningful task turns it into a game.</a:t>
          </a:r>
          <a:endParaRPr lang="en-US" sz="1100" dirty="0">
            <a:latin typeface="Book Antiqua" pitchFamily="18" charset="0"/>
          </a:endParaRPr>
        </a:p>
      </dgm:t>
    </dgm:pt>
    <dgm:pt modelId="{04DB9CA5-24F7-4B49-BA46-D5073FC315E9}" type="parTrans" cxnId="{0E6FBB81-6B67-4D80-9250-DE4FF1C33655}">
      <dgm:prSet/>
      <dgm:spPr/>
      <dgm:t>
        <a:bodyPr/>
        <a:lstStyle/>
        <a:p>
          <a:endParaRPr lang="en-US"/>
        </a:p>
      </dgm:t>
    </dgm:pt>
    <dgm:pt modelId="{9BC25F85-FE12-4AB7-94E7-FB3F04132EFC}" type="sibTrans" cxnId="{0E6FBB81-6B67-4D80-9250-DE4FF1C33655}">
      <dgm:prSet/>
      <dgm:spPr/>
      <dgm:t>
        <a:bodyPr/>
        <a:lstStyle/>
        <a:p>
          <a:endParaRPr lang="en-US"/>
        </a:p>
      </dgm:t>
    </dgm:pt>
    <dgm:pt modelId="{8E41089F-5AD6-4420-8261-7337574C8D76}">
      <dgm:prSet phldrT="[Text]"/>
      <dgm:spPr/>
      <dgm:t>
        <a:bodyPr/>
        <a:lstStyle/>
        <a:p>
          <a:r>
            <a:rPr lang="en-US" dirty="0" smtClean="0"/>
            <a:t>Social Learning &amp; Mobile Learning</a:t>
          </a:r>
          <a:endParaRPr lang="en-US" dirty="0"/>
        </a:p>
      </dgm:t>
    </dgm:pt>
    <dgm:pt modelId="{A630DC4F-33E8-4FFB-B4A1-D4FD15744820}" type="parTrans" cxnId="{4C84244F-42C9-4497-969D-8D73B3655512}">
      <dgm:prSet/>
      <dgm:spPr/>
      <dgm:t>
        <a:bodyPr/>
        <a:lstStyle/>
        <a:p>
          <a:endParaRPr lang="en-US"/>
        </a:p>
      </dgm:t>
    </dgm:pt>
    <dgm:pt modelId="{0C44B98B-F69F-4E2F-A901-4DD22917E05D}" type="sibTrans" cxnId="{4C84244F-42C9-4497-969D-8D73B3655512}">
      <dgm:prSet/>
      <dgm:spPr/>
      <dgm:t>
        <a:bodyPr/>
        <a:lstStyle/>
        <a:p>
          <a:endParaRPr lang="en-US"/>
        </a:p>
      </dgm:t>
    </dgm:pt>
    <dgm:pt modelId="{045F8A8B-50C9-442A-9AC7-6743E6BE7BCB}">
      <dgm:prSet phldrT="[Text]" custT="1"/>
      <dgm:spPr/>
      <dgm:t>
        <a:bodyPr/>
        <a:lstStyle/>
        <a:p>
          <a:r>
            <a:rPr lang="en-US" sz="1200" dirty="0" smtClean="0">
              <a:latin typeface="Book Antiqua" pitchFamily="18" charset="0"/>
            </a:rPr>
            <a:t>Learning through interaction with a community of experts &amp; fellow learners.</a:t>
          </a:r>
          <a:endParaRPr lang="en-US" sz="1200" dirty="0">
            <a:latin typeface="Book Antiqua" pitchFamily="18" charset="0"/>
          </a:endParaRPr>
        </a:p>
      </dgm:t>
    </dgm:pt>
    <dgm:pt modelId="{173BB678-298D-4E04-8361-6FBF70303CEF}" type="parTrans" cxnId="{E7F993F7-6EF2-4DAE-A5C7-346E010457B5}">
      <dgm:prSet/>
      <dgm:spPr/>
      <dgm:t>
        <a:bodyPr/>
        <a:lstStyle/>
        <a:p>
          <a:endParaRPr lang="en-US"/>
        </a:p>
      </dgm:t>
    </dgm:pt>
    <dgm:pt modelId="{8A3FCECD-9B27-4C8D-A3B6-6DDED0E92C8C}" type="sibTrans" cxnId="{E7F993F7-6EF2-4DAE-A5C7-346E010457B5}">
      <dgm:prSet/>
      <dgm:spPr/>
      <dgm:t>
        <a:bodyPr/>
        <a:lstStyle/>
        <a:p>
          <a:endParaRPr lang="en-US"/>
        </a:p>
      </dgm:t>
    </dgm:pt>
    <dgm:pt modelId="{E9C296DA-CBF6-41F8-99D8-8EB89C843762}">
      <dgm:prSet phldrT="[Text]" custT="1"/>
      <dgm:spPr/>
      <dgm:t>
        <a:bodyPr/>
        <a:lstStyle/>
        <a:p>
          <a:r>
            <a:rPr lang="en-US" sz="1200" dirty="0" smtClean="0">
              <a:latin typeface="Book Antiqua" pitchFamily="18" charset="0"/>
            </a:rPr>
            <a:t>Learning from the world while moving about in the world aided by mobile devices.</a:t>
          </a:r>
          <a:endParaRPr lang="en-US" sz="1200" dirty="0">
            <a:latin typeface="Book Antiqua" pitchFamily="18" charset="0"/>
          </a:endParaRPr>
        </a:p>
      </dgm:t>
    </dgm:pt>
    <dgm:pt modelId="{BDB34654-2209-4815-9258-9022ED396D85}" type="parTrans" cxnId="{66D24BB7-06D7-4715-AD15-6613D8DBC682}">
      <dgm:prSet/>
      <dgm:spPr/>
      <dgm:t>
        <a:bodyPr/>
        <a:lstStyle/>
        <a:p>
          <a:endParaRPr lang="en-US"/>
        </a:p>
      </dgm:t>
    </dgm:pt>
    <dgm:pt modelId="{1013E1AD-D2BD-4DB2-BB81-4D3EF6277102}" type="sibTrans" cxnId="{66D24BB7-06D7-4715-AD15-6613D8DBC682}">
      <dgm:prSet/>
      <dgm:spPr/>
      <dgm:t>
        <a:bodyPr/>
        <a:lstStyle/>
        <a:p>
          <a:endParaRPr lang="en-US"/>
        </a:p>
      </dgm:t>
    </dgm:pt>
    <dgm:pt modelId="{332AF77A-59D3-4E98-8CE6-24559451575F}" type="pres">
      <dgm:prSet presAssocID="{4AFC34DD-A152-4E00-A019-608F959BAB4C}" presName="Name0" presStyleCnt="0">
        <dgm:presLayoutVars>
          <dgm:dir/>
          <dgm:animLvl val="lvl"/>
          <dgm:resizeHandles val="exact"/>
        </dgm:presLayoutVars>
      </dgm:prSet>
      <dgm:spPr/>
      <dgm:t>
        <a:bodyPr/>
        <a:lstStyle/>
        <a:p>
          <a:endParaRPr lang="en-US"/>
        </a:p>
      </dgm:t>
    </dgm:pt>
    <dgm:pt modelId="{EA9BED4A-4175-40E1-9CE7-064D50DB0747}" type="pres">
      <dgm:prSet presAssocID="{8E41089F-5AD6-4420-8261-7337574C8D76}" presName="boxAndChildren" presStyleCnt="0"/>
      <dgm:spPr/>
    </dgm:pt>
    <dgm:pt modelId="{89831D38-5BC0-4D3F-B23F-0CD247505921}" type="pres">
      <dgm:prSet presAssocID="{8E41089F-5AD6-4420-8261-7337574C8D76}" presName="parentTextBox" presStyleLbl="node1" presStyleIdx="0" presStyleCnt="3"/>
      <dgm:spPr/>
      <dgm:t>
        <a:bodyPr/>
        <a:lstStyle/>
        <a:p>
          <a:endParaRPr lang="en-US"/>
        </a:p>
      </dgm:t>
    </dgm:pt>
    <dgm:pt modelId="{2DE3D713-3D4D-4BDA-934F-DCDF3DBE32C9}" type="pres">
      <dgm:prSet presAssocID="{8E41089F-5AD6-4420-8261-7337574C8D76}" presName="entireBox" presStyleLbl="node1" presStyleIdx="0" presStyleCnt="3" custLinFactNeighborY="8788"/>
      <dgm:spPr/>
      <dgm:t>
        <a:bodyPr/>
        <a:lstStyle/>
        <a:p>
          <a:endParaRPr lang="en-US"/>
        </a:p>
      </dgm:t>
    </dgm:pt>
    <dgm:pt modelId="{274ECB7A-086E-4619-8C3E-882043193FA3}" type="pres">
      <dgm:prSet presAssocID="{8E41089F-5AD6-4420-8261-7337574C8D76}" presName="descendantBox" presStyleCnt="0"/>
      <dgm:spPr/>
    </dgm:pt>
    <dgm:pt modelId="{F80BC464-BB78-47DA-95D8-4F7DDD57F0EE}" type="pres">
      <dgm:prSet presAssocID="{045F8A8B-50C9-442A-9AC7-6743E6BE7BCB}" presName="childTextBox" presStyleLbl="fgAccFollowNode1" presStyleIdx="0" presStyleCnt="6" custLinFactNeighborY="-19870">
        <dgm:presLayoutVars>
          <dgm:bulletEnabled val="1"/>
        </dgm:presLayoutVars>
      </dgm:prSet>
      <dgm:spPr/>
      <dgm:t>
        <a:bodyPr/>
        <a:lstStyle/>
        <a:p>
          <a:endParaRPr lang="en-US"/>
        </a:p>
      </dgm:t>
    </dgm:pt>
    <dgm:pt modelId="{2CF51F1D-9C8C-48AF-B100-A2A03D472038}" type="pres">
      <dgm:prSet presAssocID="{E9C296DA-CBF6-41F8-99D8-8EB89C843762}" presName="childTextBox" presStyleLbl="fgAccFollowNode1" presStyleIdx="1" presStyleCnt="6">
        <dgm:presLayoutVars>
          <dgm:bulletEnabled val="1"/>
        </dgm:presLayoutVars>
      </dgm:prSet>
      <dgm:spPr/>
      <dgm:t>
        <a:bodyPr/>
        <a:lstStyle/>
        <a:p>
          <a:endParaRPr lang="en-US"/>
        </a:p>
      </dgm:t>
    </dgm:pt>
    <dgm:pt modelId="{6F1E602A-B096-4316-AE7F-8579D94325E2}" type="pres">
      <dgm:prSet presAssocID="{009DB776-86FE-4F5F-8276-D1D4ED3F31DC}" presName="sp" presStyleCnt="0"/>
      <dgm:spPr/>
    </dgm:pt>
    <dgm:pt modelId="{6B4DACB0-23D0-4526-992D-9D66DA274188}" type="pres">
      <dgm:prSet presAssocID="{72C63344-1794-4A87-A67D-59709456C665}" presName="arrowAndChildren" presStyleCnt="0"/>
      <dgm:spPr/>
    </dgm:pt>
    <dgm:pt modelId="{5A518EA1-81BF-4D8B-99F2-F1DCF6627E8D}" type="pres">
      <dgm:prSet presAssocID="{72C63344-1794-4A87-A67D-59709456C665}" presName="parentTextArrow" presStyleLbl="node1" presStyleIdx="0" presStyleCnt="3"/>
      <dgm:spPr/>
      <dgm:t>
        <a:bodyPr/>
        <a:lstStyle/>
        <a:p>
          <a:endParaRPr lang="en-US"/>
        </a:p>
      </dgm:t>
    </dgm:pt>
    <dgm:pt modelId="{EC1184BA-51F8-4903-8E48-54739FE4BA7E}" type="pres">
      <dgm:prSet presAssocID="{72C63344-1794-4A87-A67D-59709456C665}" presName="arrow" presStyleLbl="node1" presStyleIdx="1" presStyleCnt="3" custLinFactNeighborY="2834"/>
      <dgm:spPr/>
      <dgm:t>
        <a:bodyPr/>
        <a:lstStyle/>
        <a:p>
          <a:endParaRPr lang="en-US"/>
        </a:p>
      </dgm:t>
    </dgm:pt>
    <dgm:pt modelId="{F59B19D7-3D0E-4428-897A-959966027531}" type="pres">
      <dgm:prSet presAssocID="{72C63344-1794-4A87-A67D-59709456C665}" presName="descendantArrow" presStyleCnt="0"/>
      <dgm:spPr/>
    </dgm:pt>
    <dgm:pt modelId="{B9ED2B8C-5495-4070-B981-B1DEFCCA6B60}" type="pres">
      <dgm:prSet presAssocID="{675846B0-781A-446F-86D0-973238E9C9D4}" presName="childTextArrow" presStyleLbl="fgAccFollowNode1" presStyleIdx="2" presStyleCnt="6" custLinFactNeighborY="10632">
        <dgm:presLayoutVars>
          <dgm:bulletEnabled val="1"/>
        </dgm:presLayoutVars>
      </dgm:prSet>
      <dgm:spPr/>
      <dgm:t>
        <a:bodyPr/>
        <a:lstStyle/>
        <a:p>
          <a:endParaRPr lang="en-US"/>
        </a:p>
      </dgm:t>
    </dgm:pt>
    <dgm:pt modelId="{D01A0631-9F0C-46D9-9DE6-ABDCB177C05B}" type="pres">
      <dgm:prSet presAssocID="{DEF2B2C3-EEE3-40F6-92E7-E495CEE2A38B}" presName="childTextArrow" presStyleLbl="fgAccFollowNode1" presStyleIdx="3" presStyleCnt="6" custLinFactNeighborY="-19005">
        <dgm:presLayoutVars>
          <dgm:bulletEnabled val="1"/>
        </dgm:presLayoutVars>
      </dgm:prSet>
      <dgm:spPr/>
      <dgm:t>
        <a:bodyPr/>
        <a:lstStyle/>
        <a:p>
          <a:endParaRPr lang="en-US"/>
        </a:p>
      </dgm:t>
    </dgm:pt>
    <dgm:pt modelId="{BD2EFA8C-7331-491D-9CFE-2BB76C684324}" type="pres">
      <dgm:prSet presAssocID="{4EE653F1-2895-42FD-AB30-B43E4091A513}" presName="sp" presStyleCnt="0"/>
      <dgm:spPr/>
    </dgm:pt>
    <dgm:pt modelId="{3A23F8E1-34F9-4A04-BF05-18D20192EA15}" type="pres">
      <dgm:prSet presAssocID="{7DB223F5-0EA2-42E2-B7F6-BFCDF3870E72}" presName="arrowAndChildren" presStyleCnt="0"/>
      <dgm:spPr/>
    </dgm:pt>
    <dgm:pt modelId="{0E3FE987-775F-46C5-9B5C-833181445FDF}" type="pres">
      <dgm:prSet presAssocID="{7DB223F5-0EA2-42E2-B7F6-BFCDF3870E72}" presName="parentTextArrow" presStyleLbl="node1" presStyleIdx="1" presStyleCnt="3"/>
      <dgm:spPr/>
      <dgm:t>
        <a:bodyPr/>
        <a:lstStyle/>
        <a:p>
          <a:endParaRPr lang="en-US"/>
        </a:p>
      </dgm:t>
    </dgm:pt>
    <dgm:pt modelId="{59D37125-CC2D-4BA4-BCA8-D36C5B75F446}" type="pres">
      <dgm:prSet presAssocID="{7DB223F5-0EA2-42E2-B7F6-BFCDF3870E72}" presName="arrow" presStyleLbl="node1" presStyleIdx="2" presStyleCnt="3" custLinFactNeighborY="4384"/>
      <dgm:spPr/>
      <dgm:t>
        <a:bodyPr/>
        <a:lstStyle/>
        <a:p>
          <a:endParaRPr lang="en-US"/>
        </a:p>
      </dgm:t>
    </dgm:pt>
    <dgm:pt modelId="{0B9B937F-6A02-4A62-879C-311E6CF03FD1}" type="pres">
      <dgm:prSet presAssocID="{7DB223F5-0EA2-42E2-B7F6-BFCDF3870E72}" presName="descendantArrow" presStyleCnt="0"/>
      <dgm:spPr/>
    </dgm:pt>
    <dgm:pt modelId="{32E95075-09DC-4EE6-B15B-E0E0A1D34AE8}" type="pres">
      <dgm:prSet presAssocID="{880FA7E0-B2FB-4A72-A73D-47244BE21853}" presName="childTextArrow" presStyleLbl="fgAccFollowNode1" presStyleIdx="4" presStyleCnt="6" custLinFactNeighborY="-13819">
        <dgm:presLayoutVars>
          <dgm:bulletEnabled val="1"/>
        </dgm:presLayoutVars>
      </dgm:prSet>
      <dgm:spPr/>
      <dgm:t>
        <a:bodyPr/>
        <a:lstStyle/>
        <a:p>
          <a:endParaRPr lang="en-US"/>
        </a:p>
      </dgm:t>
    </dgm:pt>
    <dgm:pt modelId="{F19A64F6-79EC-49DD-AFF3-7CE56336266A}" type="pres">
      <dgm:prSet presAssocID="{924B5B5F-9168-4D13-9A8E-9ACB58CE7944}" presName="childTextArrow" presStyleLbl="fgAccFollowNode1" presStyleIdx="5" presStyleCnt="6">
        <dgm:presLayoutVars>
          <dgm:bulletEnabled val="1"/>
        </dgm:presLayoutVars>
      </dgm:prSet>
      <dgm:spPr/>
      <dgm:t>
        <a:bodyPr/>
        <a:lstStyle/>
        <a:p>
          <a:endParaRPr lang="en-US"/>
        </a:p>
      </dgm:t>
    </dgm:pt>
  </dgm:ptLst>
  <dgm:cxnLst>
    <dgm:cxn modelId="{B8F277CA-9C0D-4FA6-B121-57D952F8CCFC}" type="presOf" srcId="{8E41089F-5AD6-4420-8261-7337574C8D76}" destId="{89831D38-5BC0-4D3F-B23F-0CD247505921}" srcOrd="0" destOrd="0" presId="urn:microsoft.com/office/officeart/2005/8/layout/process4"/>
    <dgm:cxn modelId="{5AA55572-8D7A-4D8A-8C2A-94E39AB43739}" srcId="{72C63344-1794-4A87-A67D-59709456C665}" destId="{675846B0-781A-446F-86D0-973238E9C9D4}" srcOrd="0" destOrd="0" parTransId="{2DEB75A3-8055-41AA-A119-E3A8373F2E10}" sibTransId="{43AF9D07-4B6F-4CC0-AD74-0F229943E499}"/>
    <dgm:cxn modelId="{FDFCDAE5-81C8-4539-A8B8-92B44CFD38FF}" srcId="{7DB223F5-0EA2-42E2-B7F6-BFCDF3870E72}" destId="{880FA7E0-B2FB-4A72-A73D-47244BE21853}" srcOrd="0" destOrd="0" parTransId="{56E0DB74-E2B4-4F7B-A159-3A9EE5A3BED5}" sibTransId="{FA1DC328-BEDB-4028-9572-2045DC927FD9}"/>
    <dgm:cxn modelId="{45F2D3E2-2613-4BE8-BC30-5A0081DD14E3}" srcId="{7DB223F5-0EA2-42E2-B7F6-BFCDF3870E72}" destId="{924B5B5F-9168-4D13-9A8E-9ACB58CE7944}" srcOrd="1" destOrd="0" parTransId="{EAC0BFBD-23C4-4AAA-ABCB-0C284CEE22D8}" sibTransId="{2E0A1672-3B12-4A58-87DA-282F0440FC1B}"/>
    <dgm:cxn modelId="{E9700363-BC14-49CF-A43F-390C6996FAF3}" type="presOf" srcId="{7DB223F5-0EA2-42E2-B7F6-BFCDF3870E72}" destId="{0E3FE987-775F-46C5-9B5C-833181445FDF}" srcOrd="0" destOrd="0" presId="urn:microsoft.com/office/officeart/2005/8/layout/process4"/>
    <dgm:cxn modelId="{A1AC5A7B-F59D-4609-B192-268EAE8D54F3}" type="presOf" srcId="{7DB223F5-0EA2-42E2-B7F6-BFCDF3870E72}" destId="{59D37125-CC2D-4BA4-BCA8-D36C5B75F446}" srcOrd="1" destOrd="0" presId="urn:microsoft.com/office/officeart/2005/8/layout/process4"/>
    <dgm:cxn modelId="{723A4F55-B32F-4248-A7AE-2E3B4867932A}" type="presOf" srcId="{8E41089F-5AD6-4420-8261-7337574C8D76}" destId="{2DE3D713-3D4D-4BDA-934F-DCDF3DBE32C9}" srcOrd="1" destOrd="0" presId="urn:microsoft.com/office/officeart/2005/8/layout/process4"/>
    <dgm:cxn modelId="{4C84244F-42C9-4497-969D-8D73B3655512}" srcId="{4AFC34DD-A152-4E00-A019-608F959BAB4C}" destId="{8E41089F-5AD6-4420-8261-7337574C8D76}" srcOrd="2" destOrd="0" parTransId="{A630DC4F-33E8-4FFB-B4A1-D4FD15744820}" sibTransId="{0C44B98B-F69F-4E2F-A901-4DD22917E05D}"/>
    <dgm:cxn modelId="{C9D8C5CD-E821-4AD1-A9B3-34A8CB3F808F}" type="presOf" srcId="{4AFC34DD-A152-4E00-A019-608F959BAB4C}" destId="{332AF77A-59D3-4E98-8CE6-24559451575F}" srcOrd="0" destOrd="0" presId="urn:microsoft.com/office/officeart/2005/8/layout/process4"/>
    <dgm:cxn modelId="{E7F993F7-6EF2-4DAE-A5C7-346E010457B5}" srcId="{8E41089F-5AD6-4420-8261-7337574C8D76}" destId="{045F8A8B-50C9-442A-9AC7-6743E6BE7BCB}" srcOrd="0" destOrd="0" parTransId="{173BB678-298D-4E04-8361-6FBF70303CEF}" sibTransId="{8A3FCECD-9B27-4C8D-A3B6-6DDED0E92C8C}"/>
    <dgm:cxn modelId="{49495343-69F3-408B-A31E-BFB0EB63F91F}" type="presOf" srcId="{72C63344-1794-4A87-A67D-59709456C665}" destId="{5A518EA1-81BF-4D8B-99F2-F1DCF6627E8D}" srcOrd="0" destOrd="0" presId="urn:microsoft.com/office/officeart/2005/8/layout/process4"/>
    <dgm:cxn modelId="{4ADCBDC9-BD19-4704-8259-6A06414E4E9E}" type="presOf" srcId="{675846B0-781A-446F-86D0-973238E9C9D4}" destId="{B9ED2B8C-5495-4070-B981-B1DEFCCA6B60}" srcOrd="0" destOrd="0" presId="urn:microsoft.com/office/officeart/2005/8/layout/process4"/>
    <dgm:cxn modelId="{BC068718-449C-4C56-84A5-21F7DEA7D3D8}" type="presOf" srcId="{E9C296DA-CBF6-41F8-99D8-8EB89C843762}" destId="{2CF51F1D-9C8C-48AF-B100-A2A03D472038}" srcOrd="0" destOrd="0" presId="urn:microsoft.com/office/officeart/2005/8/layout/process4"/>
    <dgm:cxn modelId="{3C06C13A-DE5F-4C26-B4DD-19BD614352D4}" srcId="{4AFC34DD-A152-4E00-A019-608F959BAB4C}" destId="{7DB223F5-0EA2-42E2-B7F6-BFCDF3870E72}" srcOrd="0" destOrd="0" parTransId="{C89231B6-703A-4CE7-AB08-D2FB1180FBAB}" sibTransId="{4EE653F1-2895-42FD-AB30-B43E4091A513}"/>
    <dgm:cxn modelId="{703689ED-2B7B-421B-A186-76749D36E139}" type="presOf" srcId="{045F8A8B-50C9-442A-9AC7-6743E6BE7BCB}" destId="{F80BC464-BB78-47DA-95D8-4F7DDD57F0EE}" srcOrd="0" destOrd="0" presId="urn:microsoft.com/office/officeart/2005/8/layout/process4"/>
    <dgm:cxn modelId="{B616F4E0-2DA1-4D6E-896A-938003E1D076}" type="presOf" srcId="{880FA7E0-B2FB-4A72-A73D-47244BE21853}" destId="{32E95075-09DC-4EE6-B15B-E0E0A1D34AE8}" srcOrd="0" destOrd="0" presId="urn:microsoft.com/office/officeart/2005/8/layout/process4"/>
    <dgm:cxn modelId="{ACC7F497-B1AE-4620-8385-046F3F52D35C}" type="presOf" srcId="{72C63344-1794-4A87-A67D-59709456C665}" destId="{EC1184BA-51F8-4903-8E48-54739FE4BA7E}" srcOrd="1" destOrd="0" presId="urn:microsoft.com/office/officeart/2005/8/layout/process4"/>
    <dgm:cxn modelId="{1D53C0D3-D7DC-4665-A6A6-FCA5D51C9C9B}" srcId="{4AFC34DD-A152-4E00-A019-608F959BAB4C}" destId="{72C63344-1794-4A87-A67D-59709456C665}" srcOrd="1" destOrd="0" parTransId="{F7D3E8D4-3191-4D80-966E-C84F3B16C092}" sibTransId="{009DB776-86FE-4F5F-8276-D1D4ED3F31DC}"/>
    <dgm:cxn modelId="{66D24BB7-06D7-4715-AD15-6613D8DBC682}" srcId="{8E41089F-5AD6-4420-8261-7337574C8D76}" destId="{E9C296DA-CBF6-41F8-99D8-8EB89C843762}" srcOrd="1" destOrd="0" parTransId="{BDB34654-2209-4815-9258-9022ED396D85}" sibTransId="{1013E1AD-D2BD-4DB2-BB81-4D3EF6277102}"/>
    <dgm:cxn modelId="{65503844-45C1-4D35-A387-84C88A263BB1}" type="presOf" srcId="{DEF2B2C3-EEE3-40F6-92E7-E495CEE2A38B}" destId="{D01A0631-9F0C-46D9-9DE6-ABDCB177C05B}" srcOrd="0" destOrd="0" presId="urn:microsoft.com/office/officeart/2005/8/layout/process4"/>
    <dgm:cxn modelId="{865826EA-1C86-41FB-85D2-80F07CCEEE84}" type="presOf" srcId="{924B5B5F-9168-4D13-9A8E-9ACB58CE7944}" destId="{F19A64F6-79EC-49DD-AFF3-7CE56336266A}" srcOrd="0" destOrd="0" presId="urn:microsoft.com/office/officeart/2005/8/layout/process4"/>
    <dgm:cxn modelId="{0E6FBB81-6B67-4D80-9250-DE4FF1C33655}" srcId="{72C63344-1794-4A87-A67D-59709456C665}" destId="{DEF2B2C3-EEE3-40F6-92E7-E495CEE2A38B}" srcOrd="1" destOrd="0" parTransId="{04DB9CA5-24F7-4B49-BA46-D5073FC315E9}" sibTransId="{9BC25F85-FE12-4AB7-94E7-FB3F04132EFC}"/>
    <dgm:cxn modelId="{65188194-E97E-45E7-8648-6E06BB9CBF27}" type="presParOf" srcId="{332AF77A-59D3-4E98-8CE6-24559451575F}" destId="{EA9BED4A-4175-40E1-9CE7-064D50DB0747}" srcOrd="0" destOrd="0" presId="urn:microsoft.com/office/officeart/2005/8/layout/process4"/>
    <dgm:cxn modelId="{2897F2FA-3831-43CF-93CD-13D7D38586AC}" type="presParOf" srcId="{EA9BED4A-4175-40E1-9CE7-064D50DB0747}" destId="{89831D38-5BC0-4D3F-B23F-0CD247505921}" srcOrd="0" destOrd="0" presId="urn:microsoft.com/office/officeart/2005/8/layout/process4"/>
    <dgm:cxn modelId="{538109B8-92D5-4080-95CF-3C2D30AE2947}" type="presParOf" srcId="{EA9BED4A-4175-40E1-9CE7-064D50DB0747}" destId="{2DE3D713-3D4D-4BDA-934F-DCDF3DBE32C9}" srcOrd="1" destOrd="0" presId="urn:microsoft.com/office/officeart/2005/8/layout/process4"/>
    <dgm:cxn modelId="{622FDB16-6449-4037-805A-F784C8D41356}" type="presParOf" srcId="{EA9BED4A-4175-40E1-9CE7-064D50DB0747}" destId="{274ECB7A-086E-4619-8C3E-882043193FA3}" srcOrd="2" destOrd="0" presId="urn:microsoft.com/office/officeart/2005/8/layout/process4"/>
    <dgm:cxn modelId="{60CBBD5F-93AF-4F98-B7B4-2F5F2B85D6EB}" type="presParOf" srcId="{274ECB7A-086E-4619-8C3E-882043193FA3}" destId="{F80BC464-BB78-47DA-95D8-4F7DDD57F0EE}" srcOrd="0" destOrd="0" presId="urn:microsoft.com/office/officeart/2005/8/layout/process4"/>
    <dgm:cxn modelId="{C657A506-B5B6-4DFA-8B48-5BF3C49C0E35}" type="presParOf" srcId="{274ECB7A-086E-4619-8C3E-882043193FA3}" destId="{2CF51F1D-9C8C-48AF-B100-A2A03D472038}" srcOrd="1" destOrd="0" presId="urn:microsoft.com/office/officeart/2005/8/layout/process4"/>
    <dgm:cxn modelId="{A030560B-A7C2-458D-BDD0-C05B7F94F775}" type="presParOf" srcId="{332AF77A-59D3-4E98-8CE6-24559451575F}" destId="{6F1E602A-B096-4316-AE7F-8579D94325E2}" srcOrd="1" destOrd="0" presId="urn:microsoft.com/office/officeart/2005/8/layout/process4"/>
    <dgm:cxn modelId="{33D58AD6-9AF9-451E-A6A6-0A6F562BF7C7}" type="presParOf" srcId="{332AF77A-59D3-4E98-8CE6-24559451575F}" destId="{6B4DACB0-23D0-4526-992D-9D66DA274188}" srcOrd="2" destOrd="0" presId="urn:microsoft.com/office/officeart/2005/8/layout/process4"/>
    <dgm:cxn modelId="{304C9B42-EC06-4B79-9088-C4B64156652F}" type="presParOf" srcId="{6B4DACB0-23D0-4526-992D-9D66DA274188}" destId="{5A518EA1-81BF-4D8B-99F2-F1DCF6627E8D}" srcOrd="0" destOrd="0" presId="urn:microsoft.com/office/officeart/2005/8/layout/process4"/>
    <dgm:cxn modelId="{B4B32842-E53D-4377-BA6A-AF194C36B5A2}" type="presParOf" srcId="{6B4DACB0-23D0-4526-992D-9D66DA274188}" destId="{EC1184BA-51F8-4903-8E48-54739FE4BA7E}" srcOrd="1" destOrd="0" presId="urn:microsoft.com/office/officeart/2005/8/layout/process4"/>
    <dgm:cxn modelId="{16E58A57-B8C2-4B86-AFF7-37E5A99C93AA}" type="presParOf" srcId="{6B4DACB0-23D0-4526-992D-9D66DA274188}" destId="{F59B19D7-3D0E-4428-897A-959966027531}" srcOrd="2" destOrd="0" presId="urn:microsoft.com/office/officeart/2005/8/layout/process4"/>
    <dgm:cxn modelId="{B56500B3-8E8C-42C0-AFBC-232F75638ABC}" type="presParOf" srcId="{F59B19D7-3D0E-4428-897A-959966027531}" destId="{B9ED2B8C-5495-4070-B981-B1DEFCCA6B60}" srcOrd="0" destOrd="0" presId="urn:microsoft.com/office/officeart/2005/8/layout/process4"/>
    <dgm:cxn modelId="{136BF052-70BC-4DF4-9EE2-784A2A4DD19C}" type="presParOf" srcId="{F59B19D7-3D0E-4428-897A-959966027531}" destId="{D01A0631-9F0C-46D9-9DE6-ABDCB177C05B}" srcOrd="1" destOrd="0" presId="urn:microsoft.com/office/officeart/2005/8/layout/process4"/>
    <dgm:cxn modelId="{FEA691C0-EA19-4D62-918A-010C5B33203E}" type="presParOf" srcId="{332AF77A-59D3-4E98-8CE6-24559451575F}" destId="{BD2EFA8C-7331-491D-9CFE-2BB76C684324}" srcOrd="3" destOrd="0" presId="urn:microsoft.com/office/officeart/2005/8/layout/process4"/>
    <dgm:cxn modelId="{FF346EC9-D48F-4E2E-8C7F-58BFEDA916E2}" type="presParOf" srcId="{332AF77A-59D3-4E98-8CE6-24559451575F}" destId="{3A23F8E1-34F9-4A04-BF05-18D20192EA15}" srcOrd="4" destOrd="0" presId="urn:microsoft.com/office/officeart/2005/8/layout/process4"/>
    <dgm:cxn modelId="{0D166421-15A7-41CA-95A4-71A8AD502ED4}" type="presParOf" srcId="{3A23F8E1-34F9-4A04-BF05-18D20192EA15}" destId="{0E3FE987-775F-46C5-9B5C-833181445FDF}" srcOrd="0" destOrd="0" presId="urn:microsoft.com/office/officeart/2005/8/layout/process4"/>
    <dgm:cxn modelId="{6BC3FC62-C7DC-4914-BBC2-916A39B150FE}" type="presParOf" srcId="{3A23F8E1-34F9-4A04-BF05-18D20192EA15}" destId="{59D37125-CC2D-4BA4-BCA8-D36C5B75F446}" srcOrd="1" destOrd="0" presId="urn:microsoft.com/office/officeart/2005/8/layout/process4"/>
    <dgm:cxn modelId="{D86625F9-838C-458C-825B-4E1636E4AF32}" type="presParOf" srcId="{3A23F8E1-34F9-4A04-BF05-18D20192EA15}" destId="{0B9B937F-6A02-4A62-879C-311E6CF03FD1}" srcOrd="2" destOrd="0" presId="urn:microsoft.com/office/officeart/2005/8/layout/process4"/>
    <dgm:cxn modelId="{29CD652C-4A2F-4287-984C-B7C65C1964A1}" type="presParOf" srcId="{0B9B937F-6A02-4A62-879C-311E6CF03FD1}" destId="{32E95075-09DC-4EE6-B15B-E0E0A1D34AE8}" srcOrd="0" destOrd="0" presId="urn:microsoft.com/office/officeart/2005/8/layout/process4"/>
    <dgm:cxn modelId="{02112676-B746-43BD-B7EA-5CC087152E17}" type="presParOf" srcId="{0B9B937F-6A02-4A62-879C-311E6CF03FD1}" destId="{F19A64F6-79EC-49DD-AFF3-7CE56336266A}" srcOrd="1"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DE3D713-3D4D-4BDA-934F-DCDF3DBE32C9}">
      <dsp:nvSpPr>
        <dsp:cNvPr id="0" name=""/>
        <dsp:cNvSpPr/>
      </dsp:nvSpPr>
      <dsp:spPr>
        <a:xfrm>
          <a:off x="0" y="3407731"/>
          <a:ext cx="8229600" cy="1118230"/>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Social Learning &amp; Mobile Learning</a:t>
          </a:r>
          <a:endParaRPr lang="en-US" sz="1800" kern="1200" dirty="0"/>
        </a:p>
      </dsp:txBody>
      <dsp:txXfrm>
        <a:off x="0" y="3407731"/>
        <a:ext cx="8229600" cy="603844"/>
      </dsp:txXfrm>
    </dsp:sp>
    <dsp:sp modelId="{F80BC464-BB78-47DA-95D8-4F7DDD57F0EE}">
      <dsp:nvSpPr>
        <dsp:cNvPr id="0" name=""/>
        <dsp:cNvSpPr/>
      </dsp:nvSpPr>
      <dsp:spPr>
        <a:xfrm>
          <a:off x="0" y="3886202"/>
          <a:ext cx="4114799" cy="514386"/>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latin typeface="Book Antiqua" pitchFamily="18" charset="0"/>
            </a:rPr>
            <a:t>Learning through interaction with a community of experts &amp; fellow learners.</a:t>
          </a:r>
          <a:endParaRPr lang="en-US" sz="1200" kern="1200" dirty="0">
            <a:latin typeface="Book Antiqua" pitchFamily="18" charset="0"/>
          </a:endParaRPr>
        </a:p>
      </dsp:txBody>
      <dsp:txXfrm>
        <a:off x="0" y="3886202"/>
        <a:ext cx="4114799" cy="514386"/>
      </dsp:txXfrm>
    </dsp:sp>
    <dsp:sp modelId="{2CF51F1D-9C8C-48AF-B100-A2A03D472038}">
      <dsp:nvSpPr>
        <dsp:cNvPr id="0" name=""/>
        <dsp:cNvSpPr/>
      </dsp:nvSpPr>
      <dsp:spPr>
        <a:xfrm>
          <a:off x="4114800" y="3988411"/>
          <a:ext cx="4114799" cy="514386"/>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latin typeface="Book Antiqua" pitchFamily="18" charset="0"/>
            </a:rPr>
            <a:t>Learning from the world while moving about in the world aided by mobile devices.</a:t>
          </a:r>
          <a:endParaRPr lang="en-US" sz="1200" kern="1200" dirty="0">
            <a:latin typeface="Book Antiqua" pitchFamily="18" charset="0"/>
          </a:endParaRPr>
        </a:p>
      </dsp:txBody>
      <dsp:txXfrm>
        <a:off x="4114800" y="3988411"/>
        <a:ext cx="4114799" cy="514386"/>
      </dsp:txXfrm>
    </dsp:sp>
    <dsp:sp modelId="{EC1184BA-51F8-4903-8E48-54739FE4BA7E}">
      <dsp:nvSpPr>
        <dsp:cNvPr id="0" name=""/>
        <dsp:cNvSpPr/>
      </dsp:nvSpPr>
      <dsp:spPr>
        <a:xfrm rot="10800000">
          <a:off x="0" y="1752605"/>
          <a:ext cx="8229600" cy="1719839"/>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Learning games, simulations</a:t>
          </a:r>
          <a:endParaRPr lang="en-US" sz="1800" kern="1200" dirty="0"/>
        </a:p>
      </dsp:txBody>
      <dsp:txXfrm>
        <a:off x="0" y="1752605"/>
        <a:ext cx="8229600" cy="603663"/>
      </dsp:txXfrm>
    </dsp:sp>
    <dsp:sp modelId="{B9ED2B8C-5495-4070-B981-B1DEFCCA6B60}">
      <dsp:nvSpPr>
        <dsp:cNvPr id="0" name=""/>
        <dsp:cNvSpPr/>
      </dsp:nvSpPr>
      <dsp:spPr>
        <a:xfrm>
          <a:off x="0" y="2362202"/>
          <a:ext cx="4114799" cy="514231"/>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latin typeface="Book Antiqua" pitchFamily="18" charset="0"/>
            </a:rPr>
            <a:t>Learning by performing simulated activities that require explorations and lead to discoveries.</a:t>
          </a:r>
          <a:endParaRPr lang="en-US" sz="1200" kern="1200" dirty="0">
            <a:latin typeface="Book Antiqua" pitchFamily="18" charset="0"/>
          </a:endParaRPr>
        </a:p>
      </dsp:txBody>
      <dsp:txXfrm>
        <a:off x="0" y="2362202"/>
        <a:ext cx="4114799" cy="514231"/>
      </dsp:txXfrm>
    </dsp:sp>
    <dsp:sp modelId="{D01A0631-9F0C-46D9-9DE6-ABDCB177C05B}">
      <dsp:nvSpPr>
        <dsp:cNvPr id="0" name=""/>
        <dsp:cNvSpPr/>
      </dsp:nvSpPr>
      <dsp:spPr>
        <a:xfrm>
          <a:off x="4114800" y="2209799"/>
          <a:ext cx="4114799" cy="514231"/>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13970" rIns="78232" bIns="13970" numCol="1" spcCol="1270" anchor="ctr" anchorCtr="0">
          <a:noAutofit/>
        </a:bodyPr>
        <a:lstStyle/>
        <a:p>
          <a:pPr lvl="0" algn="ctr" defTabSz="488950">
            <a:lnSpc>
              <a:spcPct val="90000"/>
            </a:lnSpc>
            <a:spcBef>
              <a:spcPct val="0"/>
            </a:spcBef>
            <a:spcAft>
              <a:spcPct val="35000"/>
            </a:spcAft>
          </a:pPr>
          <a:r>
            <a:rPr lang="en-US" sz="1100" kern="1200" dirty="0" smtClean="0">
              <a:latin typeface="Book Antiqua" pitchFamily="18" charset="0"/>
            </a:rPr>
            <a:t>A game can be considered a simulation that involves a personally challenged task &amp; a simulation can be used for several different purposes. Pairing it with the challenge to perform a meaningful task turns it into a game.</a:t>
          </a:r>
          <a:endParaRPr lang="en-US" sz="1100" kern="1200" dirty="0">
            <a:latin typeface="Book Antiqua" pitchFamily="18" charset="0"/>
          </a:endParaRPr>
        </a:p>
      </dsp:txBody>
      <dsp:txXfrm>
        <a:off x="4114800" y="2209799"/>
        <a:ext cx="4114799" cy="514231"/>
      </dsp:txXfrm>
    </dsp:sp>
    <dsp:sp modelId="{59D37125-CC2D-4BA4-BCA8-D36C5B75F446}">
      <dsp:nvSpPr>
        <dsp:cNvPr id="0" name=""/>
        <dsp:cNvSpPr/>
      </dsp:nvSpPr>
      <dsp:spPr>
        <a:xfrm rot="10800000">
          <a:off x="0" y="76197"/>
          <a:ext cx="8229600" cy="1719839"/>
        </a:xfrm>
        <a:prstGeom prst="upArrowCallou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Standalone courses &amp; Virtual-classroom courses</a:t>
          </a:r>
          <a:endParaRPr lang="en-US" sz="1800" kern="1200" dirty="0"/>
        </a:p>
      </dsp:txBody>
      <dsp:txXfrm>
        <a:off x="0" y="76197"/>
        <a:ext cx="8229600" cy="603663"/>
      </dsp:txXfrm>
    </dsp:sp>
    <dsp:sp modelId="{32E95075-09DC-4EE6-B15B-E0E0A1D34AE8}">
      <dsp:nvSpPr>
        <dsp:cNvPr id="0" name=""/>
        <dsp:cNvSpPr/>
      </dsp:nvSpPr>
      <dsp:spPr>
        <a:xfrm>
          <a:off x="0" y="533401"/>
          <a:ext cx="4114799" cy="514231"/>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latin typeface="Book Antiqua" pitchFamily="18" charset="0"/>
            </a:rPr>
            <a:t>Courses taken by a only one learner. Students work at their own pace.</a:t>
          </a:r>
          <a:endParaRPr lang="en-US" sz="1200" kern="1200" dirty="0">
            <a:latin typeface="Book Antiqua" pitchFamily="18" charset="0"/>
          </a:endParaRPr>
        </a:p>
      </dsp:txBody>
      <dsp:txXfrm>
        <a:off x="0" y="533401"/>
        <a:ext cx="4114799" cy="514231"/>
      </dsp:txXfrm>
    </dsp:sp>
    <dsp:sp modelId="{F19A64F6-79EC-49DD-AFF3-7CE56336266A}">
      <dsp:nvSpPr>
        <dsp:cNvPr id="0" name=""/>
        <dsp:cNvSpPr/>
      </dsp:nvSpPr>
      <dsp:spPr>
        <a:xfrm>
          <a:off x="4114800" y="604463"/>
          <a:ext cx="4114799" cy="514231"/>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sz="1200" kern="1200" dirty="0" smtClean="0">
              <a:latin typeface="Book Antiqua" pitchFamily="18" charset="0"/>
            </a:rPr>
            <a:t>There isn’t any interaction between teachers and students or between classmates.</a:t>
          </a:r>
          <a:endParaRPr lang="en-US" sz="1200" kern="1200" dirty="0">
            <a:latin typeface="Book Antiqua" pitchFamily="18" charset="0"/>
          </a:endParaRPr>
        </a:p>
      </dsp:txBody>
      <dsp:txXfrm>
        <a:off x="4114800" y="604463"/>
        <a:ext cx="4114799" cy="514231"/>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4B88AA-13A6-4563-9F54-5582FD6812C4}" type="datetimeFigureOut">
              <a:rPr lang="en-US" smtClean="0"/>
              <a:pPr/>
              <a:t>6/8/2014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22FF89-78A9-45EB-B3D9-7B240FDB4C7D}"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22FF89-78A9-45EB-B3D9-7B240FDB4C7D}"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18B87FD-9156-436C-A4B1-E4428BA78800}" type="datetime1">
              <a:rPr lang="en-US" smtClean="0"/>
              <a:pPr/>
              <a:t>6/8/2014</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32AC8CE-8DC3-4450-822C-B12177F3EB3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AB43FA-97C7-417A-AA3B-EB4F7D2D3BC4}" type="datetime1">
              <a:rPr lang="en-US" smtClean="0"/>
              <a:pPr/>
              <a:t>6/8/2014</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32AC8CE-8DC3-4450-822C-B12177F3EB3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328FA62-3ABC-4E0C-9F0B-B6C88E09E443}" type="datetime1">
              <a:rPr lang="en-US" smtClean="0"/>
              <a:pPr/>
              <a:t>6/8/2014</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32AC8CE-8DC3-4450-822C-B12177F3EB3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4F2ECD3-7395-42EF-96D1-088F498AE391}" type="datetime1">
              <a:rPr lang="en-US" smtClean="0"/>
              <a:pPr/>
              <a:t>6/8/2014</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32AC8CE-8DC3-4450-822C-B12177F3EB3A}"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5804EF0-E409-4A34-8149-B76880C91DA7}" type="datetime1">
              <a:rPr lang="en-US" smtClean="0"/>
              <a:pPr/>
              <a:t>6/8/2014</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32AC8CE-8DC3-4450-822C-B12177F3EB3A}"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50EF3B4-EAFA-48F0-A9CA-7F53B8776BDD}" type="datetime1">
              <a:rPr lang="en-US" smtClean="0"/>
              <a:pPr/>
              <a:t>6/8/2014</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32AC8CE-8DC3-4450-822C-B12177F3EB3A}"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78D4C3-7820-4DB7-B2FF-A767B5716186}" type="datetime1">
              <a:rPr lang="en-US" smtClean="0"/>
              <a:pPr/>
              <a:t>6/8/2014</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32AC8CE-8DC3-4450-822C-B12177F3EB3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825828D-BB2A-48A8-9129-1129F975850D}" type="datetime1">
              <a:rPr lang="en-US" smtClean="0"/>
              <a:pPr/>
              <a:t>6/8/2014</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E32AC8CE-8DC3-4450-822C-B12177F3EB3A}"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7F7B29C-CD62-4DE3-ABDA-69E5CC903110}" type="datetime1">
              <a:rPr lang="en-US" smtClean="0"/>
              <a:pPr/>
              <a:t>6/8/2014</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E32AC8CE-8DC3-4450-822C-B12177F3EB3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1EE61C1-F69C-43D5-95FA-3DA950DB328C}" type="datetime1">
              <a:rPr lang="en-US" smtClean="0"/>
              <a:pPr/>
              <a:t>6/8/2014</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32AC8CE-8DC3-4450-822C-B12177F3EB3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4CCE530-CC4E-4BAB-B65F-F9FED0A9E4B1}" type="datetime1">
              <a:rPr lang="en-US" smtClean="0"/>
              <a:pPr/>
              <a:t>6/8/2014</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32AC8CE-8DC3-4450-822C-B12177F3EB3A}"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DC70464-67E6-476D-A62F-405896F326CC}" type="datetime1">
              <a:rPr lang="en-US" smtClean="0"/>
              <a:pPr/>
              <a:t>6/8/2014</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32AC8CE-8DC3-4450-822C-B12177F3EB3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1.bp.blogspot.com/-Cco1H-gtkFM/T-EfLtt-mNI/AAAAAAAAAGI/2aLxk-eYIKw/s1600/IMG_0375.JPG"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1.bp.blogspot.com/-balDCp4bVMY/T-FDXqPdIXI/AAAAAAAAAH8/O1Y1h34smmM/s1600/Screen+Shot+2012-06-19+at+11.28.00+PM.png"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www.naeyc.org/files/yc/file/201005/YCOnO"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uite101.com/article/math-teaching-strategies-for-students-struggling-with-concepts-a236118%20/%20ixzz1yIGCGbao" TargetMode="External"/><Relationship Id="rId2" Type="http://schemas.openxmlformats.org/officeDocument/2006/relationships/hyperlink" Target="http://4.bp.blogspot.com/-oFutjp-XrTk/T-Eb_D2n_5I/AAAAAAAAAFc/plIM3hqe124/s1600/school+1-15-08+024.JPG"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914399"/>
          </a:xfrm>
        </p:spPr>
        <p:txBody>
          <a:bodyPr>
            <a:normAutofit/>
          </a:bodyPr>
          <a:lstStyle/>
          <a:p>
            <a:r>
              <a:rPr lang="en-US" sz="4000" dirty="0" smtClean="0">
                <a:effectLst/>
                <a:latin typeface="Book Antiqua" pitchFamily="18" charset="0"/>
              </a:rPr>
              <a:t>E-learning and Design Concepts</a:t>
            </a:r>
            <a:endParaRPr lang="en-US" sz="4000" dirty="0">
              <a:effectLst/>
              <a:latin typeface="Book Antiqua" pitchFamily="18" charset="0"/>
            </a:endParaRPr>
          </a:p>
        </p:txBody>
      </p:sp>
      <p:sp>
        <p:nvSpPr>
          <p:cNvPr id="3" name="Subtitle 2"/>
          <p:cNvSpPr>
            <a:spLocks noGrp="1"/>
          </p:cNvSpPr>
          <p:nvPr>
            <p:ph type="subTitle" idx="1"/>
          </p:nvPr>
        </p:nvSpPr>
        <p:spPr>
          <a:xfrm>
            <a:off x="685800" y="2362200"/>
            <a:ext cx="7772400" cy="2449111"/>
          </a:xfrm>
        </p:spPr>
        <p:txBody>
          <a:bodyPr>
            <a:noAutofit/>
          </a:bodyPr>
          <a:lstStyle/>
          <a:p>
            <a:r>
              <a:rPr lang="en-US" sz="2000" dirty="0" smtClean="0">
                <a:solidFill>
                  <a:schemeClr val="tx1"/>
                </a:solidFill>
                <a:latin typeface="Book Antiqua" pitchFamily="18" charset="0"/>
              </a:rPr>
              <a:t>By Maria Raffa</a:t>
            </a:r>
          </a:p>
          <a:p>
            <a:endParaRPr lang="en-US" sz="2000" dirty="0">
              <a:solidFill>
                <a:schemeClr val="tx1"/>
              </a:solidFill>
              <a:latin typeface="Book Antiqua" pitchFamily="18" charset="0"/>
            </a:endParaRPr>
          </a:p>
          <a:p>
            <a:r>
              <a:rPr lang="en-US" sz="2000" dirty="0">
                <a:solidFill>
                  <a:schemeClr val="tx1"/>
                </a:solidFill>
                <a:latin typeface="Book Antiqua" pitchFamily="18" charset="0"/>
              </a:rPr>
              <a:t>EDU </a:t>
            </a:r>
            <a:r>
              <a:rPr lang="en-US" sz="2000" dirty="0" smtClean="0">
                <a:solidFill>
                  <a:schemeClr val="tx1"/>
                </a:solidFill>
                <a:latin typeface="Book Antiqua" pitchFamily="18" charset="0"/>
              </a:rPr>
              <a:t>652: </a:t>
            </a:r>
            <a:r>
              <a:rPr lang="en-US" sz="2000" dirty="0">
                <a:solidFill>
                  <a:schemeClr val="tx1"/>
                </a:solidFill>
                <a:latin typeface="Book Antiqua" pitchFamily="18" charset="0"/>
              </a:rPr>
              <a:t>Instructional Design &amp; Delivery</a:t>
            </a:r>
            <a:endParaRPr lang="en-US" sz="2000" dirty="0" smtClean="0">
              <a:solidFill>
                <a:schemeClr val="tx1"/>
              </a:solidFill>
              <a:latin typeface="Book Antiqua" pitchFamily="18" charset="0"/>
            </a:endParaRPr>
          </a:p>
          <a:p>
            <a:endParaRPr lang="en-US" sz="2000" dirty="0" smtClean="0">
              <a:solidFill>
                <a:schemeClr val="tx1"/>
              </a:solidFill>
              <a:latin typeface="Book Antiqua" pitchFamily="18" charset="0"/>
            </a:endParaRPr>
          </a:p>
          <a:p>
            <a:r>
              <a:rPr lang="en-US" sz="2000" dirty="0" smtClean="0">
                <a:solidFill>
                  <a:schemeClr val="tx1"/>
                </a:solidFill>
                <a:latin typeface="Book Antiqua" pitchFamily="18" charset="0"/>
              </a:rPr>
              <a:t>Instructor: Alicia Holland-Johnson</a:t>
            </a:r>
          </a:p>
          <a:p>
            <a:endParaRPr lang="en-US" sz="2000" dirty="0" smtClean="0">
              <a:solidFill>
                <a:schemeClr val="tx1"/>
              </a:solidFill>
              <a:latin typeface="Book Antiqua" pitchFamily="18" charset="0"/>
            </a:endParaRPr>
          </a:p>
          <a:p>
            <a:r>
              <a:rPr lang="en-US" sz="2000" dirty="0" smtClean="0">
                <a:solidFill>
                  <a:schemeClr val="tx1"/>
                </a:solidFill>
                <a:latin typeface="Book Antiqua" pitchFamily="18" charset="0"/>
              </a:rPr>
              <a:t>June 3, 2014</a:t>
            </a:r>
            <a:endParaRPr lang="en-US" sz="2000" dirty="0">
              <a:solidFill>
                <a:schemeClr val="tx1"/>
              </a:solidFill>
              <a:latin typeface="Book Antiqua" pitchFamily="18" charset="0"/>
            </a:endParaRPr>
          </a:p>
        </p:txBody>
      </p:sp>
      <p:sp>
        <p:nvSpPr>
          <p:cNvPr id="4" name="Slide Number Placeholder 3"/>
          <p:cNvSpPr>
            <a:spLocks noGrp="1"/>
          </p:cNvSpPr>
          <p:nvPr>
            <p:ph type="sldNum" sz="quarter" idx="12"/>
          </p:nvPr>
        </p:nvSpPr>
        <p:spPr/>
        <p:txBody>
          <a:bodyPr/>
          <a:lstStyle/>
          <a:p>
            <a:fld id="{E32AC8CE-8DC3-4450-822C-B12177F3EB3A}"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2AC8CE-8DC3-4450-822C-B12177F3EB3A}" type="slidenum">
              <a:rPr lang="en-US" smtClean="0"/>
              <a:pPr/>
              <a:t>10</a:t>
            </a:fld>
            <a:endParaRPr lang="en-US" dirty="0"/>
          </a:p>
        </p:txBody>
      </p:sp>
      <p:sp>
        <p:nvSpPr>
          <p:cNvPr id="3" name="Rectangle 2"/>
          <p:cNvSpPr/>
          <p:nvPr/>
        </p:nvSpPr>
        <p:spPr>
          <a:xfrm>
            <a:off x="2819400" y="228600"/>
            <a:ext cx="4038600" cy="3416320"/>
          </a:xfrm>
          <a:prstGeom prst="rect">
            <a:avLst/>
          </a:prstGeom>
        </p:spPr>
        <p:txBody>
          <a:bodyPr wrap="square">
            <a:spAutoFit/>
          </a:bodyPr>
          <a:lstStyle/>
          <a:p>
            <a:r>
              <a:rPr lang="en-US" i="1" dirty="0" smtClean="0">
                <a:solidFill>
                  <a:schemeClr val="accent1">
                    <a:lumMod val="75000"/>
                  </a:schemeClr>
                </a:solidFill>
                <a:latin typeface="Book Antiqua" pitchFamily="18" charset="0"/>
              </a:rPr>
              <a:t>      </a:t>
            </a:r>
            <a:r>
              <a:rPr lang="en-US" i="1" dirty="0" smtClean="0">
                <a:solidFill>
                  <a:schemeClr val="accent1"/>
                </a:solidFill>
                <a:latin typeface="Book Antiqua" pitchFamily="18" charset="0"/>
              </a:rPr>
              <a:t>“Do-type activities are to help students transfer information into knowledge and skills” (Horton, 2011).  “Types of Do activities are practice, discovery, games and simulations.” </a:t>
            </a:r>
          </a:p>
          <a:p>
            <a:endParaRPr lang="en-US" i="1" dirty="0" smtClean="0">
              <a:solidFill>
                <a:schemeClr val="accent1"/>
              </a:solidFill>
              <a:latin typeface="Book Antiqua" pitchFamily="18" charset="0"/>
            </a:endParaRPr>
          </a:p>
          <a:p>
            <a:endParaRPr lang="en-US" i="1" dirty="0" smtClean="0">
              <a:solidFill>
                <a:schemeClr val="accent1"/>
              </a:solidFill>
              <a:latin typeface="Book Antiqua" pitchFamily="18" charset="0"/>
            </a:endParaRPr>
          </a:p>
          <a:p>
            <a:endParaRPr lang="en-US" i="1" dirty="0" smtClean="0">
              <a:solidFill>
                <a:schemeClr val="accent1"/>
              </a:solidFill>
              <a:latin typeface="Book Antiqua" pitchFamily="18" charset="0"/>
            </a:endParaRPr>
          </a:p>
          <a:p>
            <a:endParaRPr lang="en-US" i="1" dirty="0" smtClean="0">
              <a:solidFill>
                <a:schemeClr val="accent1"/>
              </a:solidFill>
              <a:latin typeface="Book Antiqua" pitchFamily="18" charset="0"/>
            </a:endParaRPr>
          </a:p>
          <a:p>
            <a:r>
              <a:rPr lang="en-US" i="1" dirty="0" smtClean="0">
                <a:hlinkClick r:id="rId2"/>
              </a:rPr>
              <a:t/>
            </a:r>
            <a:br>
              <a:rPr lang="en-US" i="1" dirty="0" smtClean="0">
                <a:hlinkClick r:id="rId2"/>
              </a:rPr>
            </a:br>
            <a:endParaRPr lang="en-US" dirty="0"/>
          </a:p>
        </p:txBody>
      </p:sp>
      <p:sp>
        <p:nvSpPr>
          <p:cNvPr id="4" name="Rectangle 3"/>
          <p:cNvSpPr/>
          <p:nvPr/>
        </p:nvSpPr>
        <p:spPr>
          <a:xfrm>
            <a:off x="2819400" y="2056686"/>
            <a:ext cx="4343400" cy="5355312"/>
          </a:xfrm>
          <a:prstGeom prst="rect">
            <a:avLst/>
          </a:prstGeom>
        </p:spPr>
        <p:txBody>
          <a:bodyPr wrap="square">
            <a:spAutoFit/>
          </a:bodyPr>
          <a:lstStyle/>
          <a:p>
            <a:r>
              <a:rPr lang="en-US" dirty="0" smtClean="0">
                <a:solidFill>
                  <a:schemeClr val="tx2"/>
                </a:solidFill>
                <a:latin typeface="Book Antiqua" pitchFamily="18" charset="0"/>
              </a:rPr>
              <a:t>		</a:t>
            </a:r>
          </a:p>
          <a:p>
            <a:endParaRPr lang="en-US" dirty="0" smtClean="0">
              <a:solidFill>
                <a:schemeClr val="tx2"/>
              </a:solidFill>
              <a:latin typeface="Book Antiqua" pitchFamily="18" charset="0"/>
            </a:endParaRPr>
          </a:p>
          <a:p>
            <a:r>
              <a:rPr lang="en-US" dirty="0" smtClean="0">
                <a:solidFill>
                  <a:schemeClr val="tx2"/>
                </a:solidFill>
                <a:latin typeface="Book Antiqua" pitchFamily="18" charset="0"/>
              </a:rPr>
              <a:t>These activities stimulate the learner’s curiosity through exploration and discovery by increasing their motivation to practice in a safe and encouraging environment, while preparing the learner to apply new knowledge to the real world.</a:t>
            </a:r>
            <a:br>
              <a:rPr lang="en-US" dirty="0" smtClean="0">
                <a:solidFill>
                  <a:schemeClr val="tx2"/>
                </a:solidFill>
                <a:latin typeface="Book Antiqua" pitchFamily="18" charset="0"/>
              </a:rPr>
            </a:br>
            <a:endParaRPr lang="en-US" dirty="0" smtClean="0">
              <a:solidFill>
                <a:schemeClr val="tx2"/>
              </a:solidFill>
              <a:latin typeface="Book Antiqua" pitchFamily="18" charset="0"/>
            </a:endParaRPr>
          </a:p>
          <a:p>
            <a:r>
              <a:rPr lang="en-US" dirty="0" smtClean="0">
                <a:solidFill>
                  <a:schemeClr val="tx2"/>
                </a:solidFill>
                <a:latin typeface="Book Antiqua" pitchFamily="18" charset="0"/>
              </a:rPr>
              <a:t>Discovery activities encourage students to learn as they interact and make discoveries by conducting experiments using virtual labs or incorporate stories into case studies with a computer-mediated scenario.</a:t>
            </a:r>
            <a:br>
              <a:rPr lang="en-US" dirty="0" smtClean="0">
                <a:solidFill>
                  <a:schemeClr val="tx2"/>
                </a:solidFill>
                <a:latin typeface="Book Antiqua" pitchFamily="18" charset="0"/>
              </a:rPr>
            </a:br>
            <a:r>
              <a:rPr lang="en-US" dirty="0" smtClean="0">
                <a:solidFill>
                  <a:schemeClr val="tx2"/>
                </a:solidFill>
                <a:latin typeface="Book Antiqua" pitchFamily="18" charset="0"/>
              </a:rPr>
              <a:t>        </a:t>
            </a:r>
            <a:br>
              <a:rPr lang="en-US" dirty="0" smtClean="0">
                <a:solidFill>
                  <a:schemeClr val="tx2"/>
                </a:solidFill>
                <a:latin typeface="Book Antiqua" pitchFamily="18" charset="0"/>
              </a:rPr>
            </a:br>
            <a:r>
              <a:rPr lang="en-US" dirty="0" smtClean="0">
                <a:solidFill>
                  <a:schemeClr val="tx2"/>
                </a:solidFill>
                <a:latin typeface="Book Antiqua" pitchFamily="18" charset="0"/>
              </a:rPr>
              <a:t/>
            </a:r>
            <a:br>
              <a:rPr lang="en-US" dirty="0" smtClean="0">
                <a:solidFill>
                  <a:schemeClr val="tx2"/>
                </a:solidFill>
                <a:latin typeface="Book Antiqua" pitchFamily="18" charset="0"/>
              </a:rPr>
            </a:br>
            <a:endParaRPr lang="en-US" dirty="0">
              <a:solidFill>
                <a:schemeClr val="tx2"/>
              </a:solidFill>
              <a:latin typeface="Book Antiqua" pitchFamily="18" charset="0"/>
            </a:endParaRPr>
          </a:p>
        </p:txBody>
      </p:sp>
      <p:sp>
        <p:nvSpPr>
          <p:cNvPr id="5" name="Rectangle 4"/>
          <p:cNvSpPr/>
          <p:nvPr/>
        </p:nvSpPr>
        <p:spPr>
          <a:xfrm>
            <a:off x="3170013" y="1905000"/>
            <a:ext cx="2803973" cy="646331"/>
          </a:xfrm>
          <a:prstGeom prst="rect">
            <a:avLst/>
          </a:prstGeom>
        </p:spPr>
        <p:txBody>
          <a:bodyPr wrap="square">
            <a:spAutoFit/>
          </a:bodyPr>
          <a:lstStyle/>
          <a:p>
            <a:endParaRPr lang="en-US" i="1" dirty="0" smtClean="0"/>
          </a:p>
          <a:p>
            <a:r>
              <a:rPr lang="en-US" i="1" dirty="0" smtClean="0"/>
              <a:t>Games and Simulations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2AC8CE-8DC3-4450-822C-B12177F3EB3A}" type="slidenum">
              <a:rPr lang="en-US" smtClean="0"/>
              <a:pPr/>
              <a:t>11</a:t>
            </a:fld>
            <a:endParaRPr lang="en-US" dirty="0"/>
          </a:p>
        </p:txBody>
      </p:sp>
      <p:sp>
        <p:nvSpPr>
          <p:cNvPr id="3" name="Rectangle 2"/>
          <p:cNvSpPr/>
          <p:nvPr/>
        </p:nvSpPr>
        <p:spPr>
          <a:xfrm>
            <a:off x="2286000" y="304800"/>
            <a:ext cx="4572000" cy="6801862"/>
          </a:xfrm>
          <a:prstGeom prst="rect">
            <a:avLst/>
          </a:prstGeom>
        </p:spPr>
        <p:txBody>
          <a:bodyPr wrap="square">
            <a:spAutoFit/>
          </a:bodyPr>
          <a:lstStyle/>
          <a:p>
            <a:r>
              <a:rPr lang="en-US" sz="1600" dirty="0" smtClean="0">
                <a:latin typeface="Book Antiqua" pitchFamily="18" charset="0"/>
              </a:rPr>
              <a:t>		Practice</a:t>
            </a:r>
            <a:br>
              <a:rPr lang="en-US" sz="1600" dirty="0" smtClean="0">
                <a:latin typeface="Book Antiqua" pitchFamily="18" charset="0"/>
              </a:rPr>
            </a:br>
            <a:endParaRPr lang="en-US" sz="1600" dirty="0" smtClean="0">
              <a:latin typeface="Book Antiqua" pitchFamily="18" charset="0"/>
            </a:endParaRPr>
          </a:p>
          <a:p>
            <a:r>
              <a:rPr lang="en-US" sz="1600" dirty="0" smtClean="0">
                <a:latin typeface="Book Antiqua" pitchFamily="18" charset="0"/>
              </a:rPr>
              <a:t>Helping students comprehend word problems and find success would enhance their confidence and ability to successfully solve word problems, especially frustrating for even strong math students. A pretest will be conducted prior to the activity to find each individual's level of understanding.</a:t>
            </a:r>
            <a:br>
              <a:rPr lang="en-US" sz="1600" dirty="0" smtClean="0">
                <a:latin typeface="Book Antiqua" pitchFamily="18" charset="0"/>
              </a:rPr>
            </a:br>
            <a:endParaRPr lang="en-US" sz="1600" dirty="0" smtClean="0">
              <a:latin typeface="Book Antiqua" pitchFamily="18" charset="0"/>
            </a:endParaRPr>
          </a:p>
          <a:p>
            <a:r>
              <a:rPr lang="en-US" sz="1600" dirty="0" smtClean="0">
                <a:solidFill>
                  <a:schemeClr val="accent1"/>
                </a:solidFill>
                <a:latin typeface="Book Antiqua" pitchFamily="18" charset="0"/>
              </a:rPr>
              <a:t>        "Some ideas for alternative ways to approach solving word problems are to only identify what steps are needed, analyze and discuss already solved problems, or explain out loud what steps to use" (Andrew, 2010).  Learners will problem solve by listening or reading word problems, analyze the information, select the appropriate operation, and calculate to find the solution. </a:t>
            </a:r>
            <a:br>
              <a:rPr lang="en-US" sz="1600" dirty="0" smtClean="0">
                <a:solidFill>
                  <a:schemeClr val="accent1"/>
                </a:solidFill>
                <a:latin typeface="Book Antiqua" pitchFamily="18" charset="0"/>
              </a:rPr>
            </a:br>
            <a:endParaRPr lang="en-US" sz="1600" dirty="0" smtClean="0">
              <a:solidFill>
                <a:schemeClr val="accent1"/>
              </a:solidFill>
              <a:latin typeface="Book Antiqua" pitchFamily="18" charset="0"/>
            </a:endParaRPr>
          </a:p>
          <a:p>
            <a:r>
              <a:rPr lang="en-US" sz="1600" dirty="0" smtClean="0">
                <a:solidFill>
                  <a:schemeClr val="accent1"/>
                </a:solidFill>
                <a:latin typeface="Book Antiqua" pitchFamily="18" charset="0"/>
              </a:rPr>
              <a:t>The lesson begins by scaffolding, giving support, and gradually allowing the student to work independently. The independent work should take 10-15 minutes.</a:t>
            </a:r>
          </a:p>
          <a:p>
            <a:r>
              <a:rPr lang="en-US" sz="1600" dirty="0" smtClean="0">
                <a:solidFill>
                  <a:schemeClr val="accent1"/>
                </a:solidFill>
                <a:latin typeface="Book Antiqua" pitchFamily="18" charset="0"/>
                <a:hlinkClick r:id="rId2"/>
              </a:rPr>
              <a:t/>
            </a:r>
            <a:br>
              <a:rPr lang="en-US" sz="1600" dirty="0" smtClean="0">
                <a:solidFill>
                  <a:schemeClr val="accent1"/>
                </a:solidFill>
                <a:latin typeface="Book Antiqua" pitchFamily="18" charset="0"/>
                <a:hlinkClick r:id="rId2"/>
              </a:rPr>
            </a:br>
            <a:r>
              <a:rPr lang="en-US" dirty="0" smtClean="0">
                <a:solidFill>
                  <a:schemeClr val="accent1"/>
                </a:solidFill>
                <a:hlinkClick r:id="rId2"/>
              </a:rPr>
              <a:t/>
            </a:r>
            <a:br>
              <a:rPr lang="en-US" dirty="0" smtClean="0">
                <a:solidFill>
                  <a:schemeClr val="accent1"/>
                </a:solidFill>
                <a:hlinkClick r:id="rId2"/>
              </a:rPr>
            </a:br>
            <a:endParaRPr lang="en-US" dirty="0">
              <a:solidFill>
                <a:schemeClr val="accent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2AC8CE-8DC3-4450-822C-B12177F3EB3A}" type="slidenum">
              <a:rPr lang="en-US" smtClean="0"/>
              <a:pPr/>
              <a:t>12</a:t>
            </a:fld>
            <a:endParaRPr lang="en-US" dirty="0"/>
          </a:p>
        </p:txBody>
      </p:sp>
      <p:sp>
        <p:nvSpPr>
          <p:cNvPr id="3" name="Rectangle 2"/>
          <p:cNvSpPr/>
          <p:nvPr/>
        </p:nvSpPr>
        <p:spPr>
          <a:xfrm>
            <a:off x="1143000" y="838200"/>
            <a:ext cx="9525000" cy="369332"/>
          </a:xfrm>
          <a:prstGeom prst="rect">
            <a:avLst/>
          </a:prstGeom>
        </p:spPr>
        <p:txBody>
          <a:bodyPr wrap="square">
            <a:spAutoFit/>
          </a:bodyPr>
          <a:lstStyle/>
          <a:p>
            <a:r>
              <a:rPr lang="en-US" dirty="0" smtClean="0">
                <a:latin typeface="Book Antiqua" pitchFamily="18" charset="0"/>
              </a:rPr>
              <a:t>			</a:t>
            </a:r>
            <a:endParaRPr lang="en-US" dirty="0">
              <a:latin typeface="Book Antiqua" pitchFamily="18" charset="0"/>
            </a:endParaRPr>
          </a:p>
        </p:txBody>
      </p:sp>
      <p:sp>
        <p:nvSpPr>
          <p:cNvPr id="4" name="Rectangle 3"/>
          <p:cNvSpPr/>
          <p:nvPr/>
        </p:nvSpPr>
        <p:spPr>
          <a:xfrm>
            <a:off x="2286000" y="612845"/>
            <a:ext cx="4572000" cy="5078313"/>
          </a:xfrm>
          <a:prstGeom prst="rect">
            <a:avLst/>
          </a:prstGeom>
        </p:spPr>
        <p:txBody>
          <a:bodyPr>
            <a:spAutoFit/>
          </a:bodyPr>
          <a:lstStyle/>
          <a:p>
            <a:r>
              <a:rPr lang="en-US" i="1" dirty="0" smtClean="0"/>
              <a:t>	          </a:t>
            </a:r>
            <a:r>
              <a:rPr lang="en-US" dirty="0" smtClean="0">
                <a:latin typeface="Book Antiqua" pitchFamily="18" charset="0"/>
              </a:rPr>
              <a:t>Hands On</a:t>
            </a:r>
          </a:p>
          <a:p>
            <a:endParaRPr lang="en-US" dirty="0" smtClean="0"/>
          </a:p>
          <a:p>
            <a:r>
              <a:rPr lang="en-US" dirty="0" smtClean="0">
                <a:latin typeface="Book Antiqua" pitchFamily="18" charset="0"/>
              </a:rPr>
              <a:t>Practice activities are to refine skills, increase accuracy, speed, and become fluent in performance. They apply learned knowledge and acquired skills.</a:t>
            </a:r>
          </a:p>
          <a:p>
            <a:r>
              <a:rPr lang="en-US" dirty="0" smtClean="0">
                <a:latin typeface="Book Antiqua" pitchFamily="18" charset="0"/>
              </a:rPr>
              <a:t>According to William Horton, guided-analysis provides step-by-step instructions to strengthen the learner’s ability to perform a multifaceted cognitive task (2011).  </a:t>
            </a:r>
          </a:p>
          <a:p>
            <a:endParaRPr lang="en-US" dirty="0" smtClean="0">
              <a:latin typeface="Book Antiqua" pitchFamily="18" charset="0"/>
            </a:endParaRPr>
          </a:p>
          <a:p>
            <a:r>
              <a:rPr lang="en-US" dirty="0" smtClean="0">
                <a:latin typeface="Book Antiqua" pitchFamily="18" charset="0"/>
              </a:rPr>
              <a:t>These activities will build confidence and become the essential foundation of knowledge in order for students to move to higher thinking skills.</a:t>
            </a:r>
          </a:p>
          <a:p>
            <a:r>
              <a:rPr lang="en-US" dirty="0" smtClean="0">
                <a:latin typeface="Book Antiqua" pitchFamily="18" charset="0"/>
              </a:rPr>
              <a:t/>
            </a:r>
            <a:br>
              <a:rPr lang="en-US" dirty="0" smtClean="0">
                <a:latin typeface="Book Antiqua" pitchFamily="18" charset="0"/>
              </a:rPr>
            </a:br>
            <a:endParaRPr lang="en-US" dirty="0">
              <a:latin typeface="Book Antiqua"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2AC8CE-8DC3-4450-822C-B12177F3EB3A}" type="slidenum">
              <a:rPr lang="en-US" smtClean="0"/>
              <a:pPr/>
              <a:t>13</a:t>
            </a:fld>
            <a:endParaRPr lang="en-US" dirty="0"/>
          </a:p>
        </p:txBody>
      </p:sp>
      <p:sp>
        <p:nvSpPr>
          <p:cNvPr id="3" name="Rectangle 2"/>
          <p:cNvSpPr/>
          <p:nvPr/>
        </p:nvSpPr>
        <p:spPr>
          <a:xfrm rot="10800000" flipV="1">
            <a:off x="2514600" y="3275737"/>
            <a:ext cx="4800600" cy="1754326"/>
          </a:xfrm>
          <a:prstGeom prst="rect">
            <a:avLst/>
          </a:prstGeom>
        </p:spPr>
        <p:txBody>
          <a:bodyPr wrap="square">
            <a:spAutoFit/>
          </a:bodyPr>
          <a:lstStyle/>
          <a:p>
            <a:r>
              <a:rPr lang="en-US" dirty="0" smtClean="0">
                <a:latin typeface="Book Antiqua" pitchFamily="18" charset="0"/>
              </a:rPr>
              <a:t>      </a:t>
            </a:r>
            <a:r>
              <a:rPr lang="en-US" dirty="0" smtClean="0">
                <a:solidFill>
                  <a:schemeClr val="accent1">
                    <a:lumMod val="75000"/>
                  </a:schemeClr>
                </a:solidFill>
                <a:latin typeface="Book Antiqua" pitchFamily="18" charset="0"/>
              </a:rPr>
              <a:t>“Ideally, assessment describes the progress of a child’s learning not just after a single test but over time" (Hughes &amp; </a:t>
            </a:r>
            <a:r>
              <a:rPr lang="en-US" dirty="0" err="1" smtClean="0">
                <a:solidFill>
                  <a:schemeClr val="accent1">
                    <a:lumMod val="75000"/>
                  </a:schemeClr>
                </a:solidFill>
                <a:latin typeface="Book Antiqua" pitchFamily="18" charset="0"/>
              </a:rPr>
              <a:t>Gullo</a:t>
            </a:r>
            <a:r>
              <a:rPr lang="en-US" dirty="0" smtClean="0">
                <a:solidFill>
                  <a:schemeClr val="accent1">
                    <a:lumMod val="75000"/>
                  </a:schemeClr>
                </a:solidFill>
                <a:latin typeface="Book Antiqua" pitchFamily="18" charset="0"/>
              </a:rPr>
              <a:t>, 2010, p 57).  The learners will attain mastery after completing along the path of absorb, do, and connect activities.  </a:t>
            </a:r>
          </a:p>
        </p:txBody>
      </p:sp>
      <p:sp>
        <p:nvSpPr>
          <p:cNvPr id="6" name="Rectangle 5"/>
          <p:cNvSpPr/>
          <p:nvPr/>
        </p:nvSpPr>
        <p:spPr>
          <a:xfrm rot="10800000" flipV="1">
            <a:off x="2438400" y="-1690658"/>
            <a:ext cx="4370914" cy="4524315"/>
          </a:xfrm>
          <a:prstGeom prst="rect">
            <a:avLst/>
          </a:prstGeom>
        </p:spPr>
        <p:txBody>
          <a:bodyPr wrap="square">
            <a:spAutoFit/>
          </a:bodyPr>
          <a:lstStyle/>
          <a:p>
            <a:endParaRPr lang="en-US" dirty="0" smtClean="0">
              <a:solidFill>
                <a:schemeClr val="tx2"/>
              </a:solidFill>
              <a:latin typeface="Book Antiqua" pitchFamily="18" charset="0"/>
            </a:endParaRPr>
          </a:p>
          <a:p>
            <a:endParaRPr lang="en-US" dirty="0" smtClean="0">
              <a:solidFill>
                <a:schemeClr val="tx2"/>
              </a:solidFill>
              <a:latin typeface="Book Antiqua" pitchFamily="18" charset="0"/>
            </a:endParaRPr>
          </a:p>
          <a:p>
            <a:endParaRPr lang="en-US" dirty="0" smtClean="0">
              <a:solidFill>
                <a:schemeClr val="tx2"/>
              </a:solidFill>
              <a:latin typeface="Book Antiqua" pitchFamily="18" charset="0"/>
            </a:endParaRPr>
          </a:p>
          <a:p>
            <a:endParaRPr lang="en-US" dirty="0" smtClean="0">
              <a:solidFill>
                <a:schemeClr val="tx2"/>
              </a:solidFill>
              <a:latin typeface="Book Antiqua" pitchFamily="18" charset="0"/>
            </a:endParaRPr>
          </a:p>
          <a:p>
            <a:endParaRPr lang="en-US" dirty="0" smtClean="0">
              <a:solidFill>
                <a:schemeClr val="tx2"/>
              </a:solidFill>
              <a:latin typeface="Book Antiqua" pitchFamily="18" charset="0"/>
            </a:endParaRPr>
          </a:p>
          <a:p>
            <a:endParaRPr lang="en-US" dirty="0" smtClean="0">
              <a:solidFill>
                <a:schemeClr val="tx2"/>
              </a:solidFill>
              <a:latin typeface="Book Antiqua" pitchFamily="18" charset="0"/>
            </a:endParaRPr>
          </a:p>
          <a:p>
            <a:endParaRPr lang="en-US" dirty="0" smtClean="0">
              <a:solidFill>
                <a:schemeClr val="tx2"/>
              </a:solidFill>
              <a:latin typeface="Book Antiqua" pitchFamily="18" charset="0"/>
            </a:endParaRPr>
          </a:p>
          <a:p>
            <a:endParaRPr lang="en-US" dirty="0" smtClean="0">
              <a:solidFill>
                <a:schemeClr val="tx2"/>
              </a:solidFill>
              <a:latin typeface="Book Antiqua" pitchFamily="18" charset="0"/>
            </a:endParaRPr>
          </a:p>
          <a:p>
            <a:r>
              <a:rPr lang="en-US" dirty="0" smtClean="0">
                <a:solidFill>
                  <a:schemeClr val="tx2"/>
                </a:solidFill>
                <a:latin typeface="Book Antiqua" pitchFamily="18" charset="0"/>
              </a:rPr>
              <a:t>	</a:t>
            </a:r>
          </a:p>
          <a:p>
            <a:endParaRPr lang="en-US" dirty="0" smtClean="0">
              <a:solidFill>
                <a:schemeClr val="tx2"/>
              </a:solidFill>
              <a:latin typeface="Book Antiqua" pitchFamily="18" charset="0"/>
            </a:endParaRPr>
          </a:p>
          <a:p>
            <a:r>
              <a:rPr lang="en-US" dirty="0" smtClean="0">
                <a:solidFill>
                  <a:schemeClr val="tx2"/>
                </a:solidFill>
                <a:latin typeface="Book Antiqua" pitchFamily="18" charset="0"/>
              </a:rPr>
              <a:t>Classifying activities develop data collection skills by inputting information into various tools as a guide for analysis.  This helps learners to track, label, and illustrate in order to formulate an answer.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2AC8CE-8DC3-4450-822C-B12177F3EB3A}" type="slidenum">
              <a:rPr lang="en-US" smtClean="0"/>
              <a:pPr/>
              <a:t>14</a:t>
            </a:fld>
            <a:endParaRPr lang="en-US" dirty="0"/>
          </a:p>
        </p:txBody>
      </p:sp>
      <p:sp>
        <p:nvSpPr>
          <p:cNvPr id="3" name="Rectangle 2"/>
          <p:cNvSpPr/>
          <p:nvPr/>
        </p:nvSpPr>
        <p:spPr>
          <a:xfrm>
            <a:off x="9525000" y="1219200"/>
            <a:ext cx="3124200" cy="1477328"/>
          </a:xfrm>
          <a:prstGeom prst="rect">
            <a:avLst/>
          </a:prstGeom>
        </p:spPr>
        <p:txBody>
          <a:bodyPr wrap="square">
            <a:spAutoFit/>
          </a:bodyPr>
          <a:lstStyle/>
          <a:p>
            <a:endParaRPr lang="en-US" dirty="0" smtClean="0">
              <a:latin typeface="Book Antiqua" pitchFamily="18" charset="0"/>
            </a:endParaRPr>
          </a:p>
          <a:p>
            <a:endParaRPr lang="en-US" dirty="0" smtClean="0">
              <a:latin typeface="Book Antiqua" pitchFamily="18" charset="0"/>
            </a:endParaRPr>
          </a:p>
          <a:p>
            <a:endParaRPr lang="en-US" dirty="0" smtClean="0">
              <a:latin typeface="Book Antiqua" pitchFamily="18" charset="0"/>
            </a:endParaRPr>
          </a:p>
          <a:p>
            <a:endParaRPr lang="en-US" dirty="0" smtClean="0">
              <a:latin typeface="Book Antiqua" pitchFamily="18" charset="0"/>
            </a:endParaRPr>
          </a:p>
          <a:p>
            <a:endParaRPr lang="en-US" dirty="0" smtClean="0">
              <a:latin typeface="Book Antiqua" pitchFamily="18" charset="0"/>
            </a:endParaRPr>
          </a:p>
        </p:txBody>
      </p:sp>
      <p:sp>
        <p:nvSpPr>
          <p:cNvPr id="4" name="Rectangle 3"/>
          <p:cNvSpPr/>
          <p:nvPr/>
        </p:nvSpPr>
        <p:spPr>
          <a:xfrm>
            <a:off x="1828800" y="381000"/>
            <a:ext cx="6096000" cy="5940088"/>
          </a:xfrm>
          <a:prstGeom prst="rect">
            <a:avLst/>
          </a:prstGeom>
        </p:spPr>
        <p:txBody>
          <a:bodyPr wrap="square">
            <a:spAutoFit/>
          </a:bodyPr>
          <a:lstStyle/>
          <a:p>
            <a:r>
              <a:rPr lang="en-US" dirty="0" smtClean="0">
                <a:latin typeface="Book Antiqua" pitchFamily="18" charset="0"/>
              </a:rPr>
              <a:t>		</a:t>
            </a:r>
            <a:r>
              <a:rPr lang="en-US" sz="2000" dirty="0" smtClean="0">
                <a:latin typeface="Book Antiqua" pitchFamily="18" charset="0"/>
              </a:rPr>
              <a:t>     </a:t>
            </a:r>
            <a:r>
              <a:rPr lang="en-US" sz="2000" dirty="0" smtClean="0">
                <a:solidFill>
                  <a:schemeClr val="accent1">
                    <a:lumMod val="75000"/>
                  </a:schemeClr>
                </a:solidFill>
                <a:latin typeface="Book Antiqua" pitchFamily="18" charset="0"/>
              </a:rPr>
              <a:t>References</a:t>
            </a:r>
          </a:p>
          <a:p>
            <a:endParaRPr lang="en-US" dirty="0" smtClean="0">
              <a:latin typeface="Book Antiqua" pitchFamily="18" charset="0"/>
            </a:endParaRPr>
          </a:p>
          <a:p>
            <a:r>
              <a:rPr lang="en-US" dirty="0" smtClean="0">
                <a:latin typeface="Book Antiqua" pitchFamily="18" charset="0"/>
              </a:rPr>
              <a:t>Horton, William. (2011). </a:t>
            </a:r>
            <a:r>
              <a:rPr lang="en-US" i="1" dirty="0" smtClean="0">
                <a:latin typeface="Book Antiqua" pitchFamily="18" charset="0"/>
              </a:rPr>
              <a:t>e-Learning by </a:t>
            </a:r>
          </a:p>
          <a:p>
            <a:endParaRPr lang="en-US" i="1" dirty="0" smtClean="0">
              <a:latin typeface="Book Antiqua" pitchFamily="18" charset="0"/>
            </a:endParaRPr>
          </a:p>
          <a:p>
            <a:r>
              <a:rPr lang="en-US" i="1" dirty="0" smtClean="0">
                <a:latin typeface="Book Antiqua" pitchFamily="18" charset="0"/>
              </a:rPr>
              <a:t>	Design, 2nd Edition</a:t>
            </a:r>
            <a:r>
              <a:rPr lang="en-US" dirty="0" smtClean="0">
                <a:latin typeface="Book Antiqua" pitchFamily="18" charset="0"/>
              </a:rPr>
              <a:t>. John Wiley </a:t>
            </a:r>
          </a:p>
          <a:p>
            <a:endParaRPr lang="en-US" dirty="0" smtClean="0">
              <a:latin typeface="Book Antiqua" pitchFamily="18" charset="0"/>
            </a:endParaRPr>
          </a:p>
          <a:p>
            <a:r>
              <a:rPr lang="en-US" dirty="0" smtClean="0">
                <a:latin typeface="Book Antiqua" pitchFamily="18" charset="0"/>
              </a:rPr>
              <a:t>	&amp; Sons (P&amp;T).</a:t>
            </a:r>
          </a:p>
          <a:p>
            <a:endParaRPr lang="en-US" dirty="0" smtClean="0">
              <a:latin typeface="Book Antiqua" pitchFamily="18" charset="0"/>
            </a:endParaRPr>
          </a:p>
          <a:p>
            <a:r>
              <a:rPr lang="en-US" dirty="0" smtClean="0">
                <a:latin typeface="Book Antiqua" pitchFamily="18" charset="0"/>
              </a:rPr>
              <a:t>Hughes, K. &amp; </a:t>
            </a:r>
            <a:r>
              <a:rPr lang="en-US" dirty="0" err="1" smtClean="0">
                <a:latin typeface="Book Antiqua" pitchFamily="18" charset="0"/>
              </a:rPr>
              <a:t>Gullo</a:t>
            </a:r>
            <a:r>
              <a:rPr lang="en-US" dirty="0" smtClean="0">
                <a:latin typeface="Book Antiqua" pitchFamily="18" charset="0"/>
              </a:rPr>
              <a:t>, D. (2010). Joyful Learning and </a:t>
            </a:r>
          </a:p>
          <a:p>
            <a:endParaRPr lang="en-US" dirty="0" smtClean="0">
              <a:latin typeface="Book Antiqua" pitchFamily="18" charset="0"/>
            </a:endParaRPr>
          </a:p>
          <a:p>
            <a:r>
              <a:rPr lang="en-US" dirty="0" smtClean="0">
                <a:latin typeface="Book Antiqua" pitchFamily="18" charset="0"/>
              </a:rPr>
              <a:t>	Assessment in Kindergarten. </a:t>
            </a:r>
            <a:r>
              <a:rPr lang="en-US" i="1" dirty="0" smtClean="0">
                <a:latin typeface="Book Antiqua" pitchFamily="18" charset="0"/>
              </a:rPr>
              <a:t>NAEYC</a:t>
            </a:r>
            <a:r>
              <a:rPr lang="en-US" dirty="0" smtClean="0">
                <a:latin typeface="Book Antiqua" pitchFamily="18" charset="0"/>
              </a:rPr>
              <a:t>. p 57. </a:t>
            </a:r>
          </a:p>
          <a:p>
            <a:endParaRPr lang="en-US" dirty="0" smtClean="0">
              <a:latin typeface="Book Antiqua" pitchFamily="18" charset="0"/>
            </a:endParaRPr>
          </a:p>
          <a:p>
            <a:r>
              <a:rPr lang="en-US" dirty="0" smtClean="0">
                <a:latin typeface="Book Antiqua" pitchFamily="18" charset="0"/>
              </a:rPr>
              <a:t>	Retrieved from: </a:t>
            </a:r>
          </a:p>
          <a:p>
            <a:endParaRPr lang="en-US" dirty="0" smtClean="0">
              <a:latin typeface="Book Antiqua" pitchFamily="18" charset="0"/>
              <a:hlinkClick r:id="rId2"/>
            </a:endParaRPr>
          </a:p>
          <a:p>
            <a:r>
              <a:rPr lang="en-US" dirty="0" smtClean="0">
                <a:latin typeface="Book Antiqua" pitchFamily="18" charset="0"/>
                <a:hlinkClick r:id="rId2"/>
              </a:rPr>
              <a:t>	www.naeyc.org/files/yc/file/201005/YCOnO</a:t>
            </a:r>
            <a:endParaRPr lang="en-US" dirty="0" smtClean="0">
              <a:latin typeface="Book Antiqua" pitchFamily="18" charset="0"/>
            </a:endParaRPr>
          </a:p>
          <a:p>
            <a:endParaRPr lang="en-US" dirty="0" smtClean="0">
              <a:latin typeface="Book Antiqua" pitchFamily="18" charset="0"/>
            </a:endParaRPr>
          </a:p>
          <a:p>
            <a:r>
              <a:rPr lang="en-US" dirty="0" smtClean="0">
                <a:latin typeface="Book Antiqua" pitchFamily="18" charset="0"/>
              </a:rPr>
              <a:t>	</a:t>
            </a:r>
            <a:r>
              <a:rPr lang="en-US" dirty="0" smtClean="0">
                <a:latin typeface="Book Antiqua" pitchFamily="18" charset="0"/>
              </a:rPr>
              <a:t>urMindsOnline0510.pdf.</a:t>
            </a:r>
          </a:p>
          <a:p>
            <a:endParaRPr lang="en-US" dirty="0" smtClean="0">
              <a:latin typeface="Book Antiqua" pitchFamily="18" charset="0"/>
            </a:endParaRPr>
          </a:p>
          <a:p>
            <a:endParaRPr lang="en-US" dirty="0" smtClean="0">
              <a:latin typeface="Book Antiqua" pitchFamily="18" charset="0"/>
            </a:endParaRPr>
          </a:p>
          <a:p>
            <a:r>
              <a:rPr lang="en-US" dirty="0" smtClean="0"/>
              <a:t/>
            </a:r>
            <a:br>
              <a:rPr lang="en-US" dirty="0" smtClean="0"/>
            </a:br>
            <a:endParaRPr lang="en-US" dirty="0">
              <a:latin typeface="Book Antiqua"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32AC8CE-8DC3-4450-822C-B12177F3EB3A}" type="slidenum">
              <a:rPr lang="en-US" smtClean="0"/>
              <a:pPr/>
              <a:t>15</a:t>
            </a:fld>
            <a:endParaRPr lang="en-US" dirty="0"/>
          </a:p>
        </p:txBody>
      </p:sp>
      <p:sp>
        <p:nvSpPr>
          <p:cNvPr id="3" name="Rectangle 2"/>
          <p:cNvSpPr/>
          <p:nvPr/>
        </p:nvSpPr>
        <p:spPr>
          <a:xfrm>
            <a:off x="1676400" y="1752600"/>
            <a:ext cx="4800600" cy="1200329"/>
          </a:xfrm>
          <a:prstGeom prst="rect">
            <a:avLst/>
          </a:prstGeom>
        </p:spPr>
        <p:txBody>
          <a:bodyPr wrap="square">
            <a:spAutoFit/>
          </a:bodyPr>
          <a:lstStyle/>
          <a:p>
            <a:r>
              <a:rPr lang="en-US" i="1" dirty="0" smtClean="0"/>
              <a:t/>
            </a:r>
            <a:br>
              <a:rPr lang="en-US" i="1" dirty="0" smtClean="0"/>
            </a:br>
            <a:r>
              <a:rPr lang="en-US" i="1" dirty="0" smtClean="0">
                <a:hlinkClick r:id="rId2"/>
              </a:rPr>
              <a:t/>
            </a:r>
            <a:br>
              <a:rPr lang="en-US" i="1" dirty="0" smtClean="0">
                <a:hlinkClick r:id="rId2"/>
              </a:rPr>
            </a:br>
            <a:r>
              <a:rPr lang="en-US" i="1" dirty="0" smtClean="0">
                <a:hlinkClick r:id="rId2"/>
              </a:rPr>
              <a:t/>
            </a:r>
            <a:br>
              <a:rPr lang="en-US" i="1" dirty="0" smtClean="0">
                <a:hlinkClick r:id="rId2"/>
              </a:rPr>
            </a:br>
            <a:endParaRPr lang="en-US" dirty="0"/>
          </a:p>
        </p:txBody>
      </p:sp>
      <p:sp>
        <p:nvSpPr>
          <p:cNvPr id="4" name="Rectangle 3"/>
          <p:cNvSpPr/>
          <p:nvPr/>
        </p:nvSpPr>
        <p:spPr>
          <a:xfrm>
            <a:off x="2286000" y="304800"/>
            <a:ext cx="4572000" cy="5755422"/>
          </a:xfrm>
          <a:prstGeom prst="rect">
            <a:avLst/>
          </a:prstGeom>
        </p:spPr>
        <p:txBody>
          <a:bodyPr wrap="square">
            <a:spAutoFit/>
          </a:bodyPr>
          <a:lstStyle/>
          <a:p>
            <a:endParaRPr lang="en-US" dirty="0" smtClean="0">
              <a:latin typeface="Book Antiqua" pitchFamily="18" charset="0"/>
            </a:endParaRPr>
          </a:p>
          <a:p>
            <a:r>
              <a:rPr lang="en-US" sz="1400" dirty="0" smtClean="0">
                <a:latin typeface="Book Antiqua" pitchFamily="18" charset="0"/>
              </a:rPr>
              <a:t>Suite101: Math Teaching Strategies for </a:t>
            </a:r>
            <a:r>
              <a:rPr lang="en-US" sz="1400" dirty="0" smtClean="0">
                <a:latin typeface="Book Antiqua" pitchFamily="18" charset="0"/>
              </a:rPr>
              <a:t>Students </a:t>
            </a:r>
          </a:p>
          <a:p>
            <a:endParaRPr lang="en-US" sz="1400" dirty="0" smtClean="0">
              <a:latin typeface="Book Antiqua" pitchFamily="18" charset="0"/>
            </a:endParaRPr>
          </a:p>
          <a:p>
            <a:r>
              <a:rPr lang="en-US" sz="1400" dirty="0" smtClean="0">
                <a:latin typeface="Book Antiqua" pitchFamily="18" charset="0"/>
              </a:rPr>
              <a:t>Struggling </a:t>
            </a:r>
            <a:r>
              <a:rPr lang="en-US" sz="1400" dirty="0" smtClean="0">
                <a:latin typeface="Book Antiqua" pitchFamily="18" charset="0"/>
              </a:rPr>
              <a:t>With </a:t>
            </a:r>
            <a:r>
              <a:rPr lang="en-US" sz="1400" dirty="0" smtClean="0">
                <a:latin typeface="Book Antiqua" pitchFamily="18" charset="0"/>
              </a:rPr>
              <a:t> Concept</a:t>
            </a:r>
            <a:r>
              <a:rPr lang="en-US" sz="1400" dirty="0" smtClean="0">
                <a:latin typeface="Book Antiqua" pitchFamily="18" charset="0"/>
              </a:rPr>
              <a:t>. Suite101.com. Retrieved </a:t>
            </a:r>
          </a:p>
          <a:p>
            <a:endParaRPr lang="en-US" sz="1400" dirty="0" smtClean="0">
              <a:latin typeface="Book Antiqua" pitchFamily="18" charset="0"/>
            </a:endParaRPr>
          </a:p>
          <a:p>
            <a:r>
              <a:rPr lang="en-US" sz="1400" dirty="0" smtClean="0">
                <a:latin typeface="Book Antiqua" pitchFamily="18" charset="0"/>
              </a:rPr>
              <a:t>	from: </a:t>
            </a:r>
            <a:r>
              <a:rPr lang="en-US" sz="1400" dirty="0" smtClean="0">
                <a:latin typeface="Book Antiqua" pitchFamily="18" charset="0"/>
                <a:hlinkClick r:id="rId3"/>
              </a:rPr>
              <a:t>http://suite101.com/article/ma</a:t>
            </a:r>
          </a:p>
          <a:p>
            <a:endParaRPr lang="en-US" sz="1400" dirty="0" smtClean="0">
              <a:latin typeface="Book Antiqua" pitchFamily="18" charset="0"/>
              <a:hlinkClick r:id="rId3"/>
            </a:endParaRPr>
          </a:p>
          <a:p>
            <a:r>
              <a:rPr lang="en-US" sz="1400" dirty="0" smtClean="0">
                <a:latin typeface="Book Antiqua" pitchFamily="18" charset="0"/>
                <a:hlinkClick r:id="rId3"/>
              </a:rPr>
              <a:t>	</a:t>
            </a:r>
            <a:r>
              <a:rPr lang="en-US" sz="1400" dirty="0" err="1" smtClean="0">
                <a:latin typeface="Book Antiqua" pitchFamily="18" charset="0"/>
                <a:hlinkClick r:id="rId3"/>
              </a:rPr>
              <a:t>th</a:t>
            </a:r>
            <a:r>
              <a:rPr lang="en-US" sz="1400" dirty="0" smtClean="0">
                <a:latin typeface="Book Antiqua" pitchFamily="18" charset="0"/>
                <a:hlinkClick r:id="rId3"/>
              </a:rPr>
              <a:t>-teaching-strategies-</a:t>
            </a:r>
            <a:r>
              <a:rPr lang="en-US" sz="1400" dirty="0" smtClean="0">
                <a:latin typeface="Book Antiqua" pitchFamily="18" charset="0"/>
                <a:hlinkClick r:id="rId3"/>
              </a:rPr>
              <a:t>   </a:t>
            </a:r>
            <a:r>
              <a:rPr lang="en-US" sz="1400" dirty="0" smtClean="0">
                <a:latin typeface="Book Antiqua" pitchFamily="18" charset="0"/>
                <a:hlinkClick r:id="rId3"/>
              </a:rPr>
              <a:t>for-students-</a:t>
            </a:r>
          </a:p>
          <a:p>
            <a:endParaRPr lang="en-US" sz="1400" dirty="0" smtClean="0">
              <a:latin typeface="Book Antiqua" pitchFamily="18" charset="0"/>
              <a:hlinkClick r:id="rId3"/>
            </a:endParaRPr>
          </a:p>
          <a:p>
            <a:r>
              <a:rPr lang="en-US" sz="1400" dirty="0" smtClean="0">
                <a:latin typeface="Book Antiqua" pitchFamily="18" charset="0"/>
                <a:hlinkClick r:id="rId3"/>
              </a:rPr>
              <a:t>	struggling-	with-concepts-</a:t>
            </a:r>
          </a:p>
          <a:p>
            <a:endParaRPr lang="en-US" sz="1400" dirty="0" smtClean="0">
              <a:latin typeface="Book Antiqua" pitchFamily="18" charset="0"/>
              <a:hlinkClick r:id="rId3"/>
            </a:endParaRPr>
          </a:p>
          <a:p>
            <a:r>
              <a:rPr lang="en-US" sz="1400" dirty="0" smtClean="0">
                <a:latin typeface="Book Antiqua" pitchFamily="18" charset="0"/>
                <a:hlinkClick r:id="rId3"/>
              </a:rPr>
              <a:t>	a3611S#ixzz1yIGCGbao.</a:t>
            </a:r>
            <a:br>
              <a:rPr lang="en-US" sz="1400" dirty="0" smtClean="0">
                <a:latin typeface="Book Antiqua" pitchFamily="18" charset="0"/>
                <a:hlinkClick r:id="rId3"/>
              </a:rPr>
            </a:br>
            <a:endParaRPr lang="en-US" sz="1400" dirty="0" smtClean="0">
              <a:latin typeface="Book Antiqua" pitchFamily="18" charset="0"/>
              <a:hlinkClick r:id="rId3"/>
            </a:endParaRPr>
          </a:p>
          <a:p>
            <a:r>
              <a:rPr lang="en-US" sz="1400" dirty="0" smtClean="0">
                <a:latin typeface="Book Antiqua" pitchFamily="18" charset="0"/>
                <a:hlinkClick r:id="rId3"/>
              </a:rPr>
              <a:t>	Horton</a:t>
            </a:r>
            <a:r>
              <a:rPr lang="en-US" sz="1400" dirty="0" smtClean="0">
                <a:latin typeface="Book Antiqua" pitchFamily="18" charset="0"/>
                <a:hlinkClick r:id="rId3"/>
              </a:rPr>
              <a:t>, William. (2011). e-Learning by </a:t>
            </a:r>
            <a:endParaRPr lang="en-US" sz="1400" dirty="0" smtClean="0">
              <a:latin typeface="Book Antiqua" pitchFamily="18" charset="0"/>
              <a:hlinkClick r:id="rId3"/>
            </a:endParaRPr>
          </a:p>
          <a:p>
            <a:endParaRPr lang="en-US" sz="1400" dirty="0" smtClean="0">
              <a:latin typeface="Book Antiqua" pitchFamily="18" charset="0"/>
              <a:hlinkClick r:id="rId3"/>
            </a:endParaRPr>
          </a:p>
          <a:p>
            <a:r>
              <a:rPr lang="en-US" sz="1400" dirty="0" smtClean="0">
                <a:latin typeface="Book Antiqua" pitchFamily="18" charset="0"/>
                <a:hlinkClick r:id="rId3"/>
              </a:rPr>
              <a:t>	Design</a:t>
            </a:r>
            <a:r>
              <a:rPr lang="en-US" sz="1400" dirty="0" smtClean="0">
                <a:latin typeface="Book Antiqua" pitchFamily="18" charset="0"/>
                <a:hlinkClick r:id="rId3"/>
              </a:rPr>
              <a:t>, </a:t>
            </a:r>
            <a:r>
              <a:rPr lang="en-US" sz="1400" dirty="0" smtClean="0">
                <a:latin typeface="Book Antiqua" pitchFamily="18" charset="0"/>
                <a:hlinkClick r:id="rId3"/>
              </a:rPr>
              <a:t>2nd</a:t>
            </a:r>
            <a:r>
              <a:rPr lang="en-US" sz="1400" dirty="0" smtClean="0">
                <a:latin typeface="Book Antiqua" pitchFamily="18" charset="0"/>
                <a:hlinkClick r:id="rId3"/>
              </a:rPr>
              <a:t> Edition.  </a:t>
            </a:r>
            <a:r>
              <a:rPr lang="en-US" sz="1400" dirty="0" smtClean="0">
                <a:latin typeface="Book Antiqua" pitchFamily="18" charset="0"/>
                <a:hlinkClick r:id="rId3"/>
              </a:rPr>
              <a:t>John </a:t>
            </a:r>
            <a:r>
              <a:rPr lang="en-US" sz="1400" dirty="0" smtClean="0">
                <a:latin typeface="Book Antiqua" pitchFamily="18" charset="0"/>
                <a:hlinkClick r:id="rId3"/>
              </a:rPr>
              <a:t>Wiley &amp; Sons </a:t>
            </a:r>
          </a:p>
          <a:p>
            <a:endParaRPr lang="en-US" sz="1400" dirty="0" smtClean="0">
              <a:latin typeface="Book Antiqua" pitchFamily="18" charset="0"/>
              <a:hlinkClick r:id="rId3"/>
            </a:endParaRPr>
          </a:p>
          <a:p>
            <a:r>
              <a:rPr lang="en-US" sz="1400" dirty="0" smtClean="0">
                <a:latin typeface="Book Antiqua" pitchFamily="18" charset="0"/>
                <a:hlinkClick r:id="rId3"/>
              </a:rPr>
              <a:t>	(</a:t>
            </a:r>
            <a:r>
              <a:rPr lang="en-US" sz="1400" dirty="0" smtClean="0">
                <a:latin typeface="Book Antiqua" pitchFamily="18" charset="0"/>
                <a:hlinkClick r:id="rId3"/>
              </a:rPr>
              <a:t>P&amp;T).Hughes, K. &amp; </a:t>
            </a:r>
            <a:r>
              <a:rPr lang="en-US" sz="1400" dirty="0" err="1" smtClean="0">
                <a:latin typeface="Book Antiqua" pitchFamily="18" charset="0"/>
                <a:hlinkClick r:id="rId3"/>
              </a:rPr>
              <a:t>Gullo</a:t>
            </a:r>
            <a:r>
              <a:rPr lang="en-US" sz="1400" dirty="0" smtClean="0">
                <a:latin typeface="Book Antiqua" pitchFamily="18" charset="0"/>
                <a:hlinkClick r:id="rId3"/>
              </a:rPr>
              <a:t>, </a:t>
            </a:r>
            <a:r>
              <a:rPr lang="en-US" sz="1400" dirty="0" smtClean="0">
                <a:latin typeface="Book Antiqua" pitchFamily="18" charset="0"/>
                <a:hlinkClick r:id="rId3"/>
              </a:rPr>
              <a:t>D. 2010.</a:t>
            </a:r>
          </a:p>
          <a:p>
            <a:endParaRPr lang="en-US" sz="1400" dirty="0" smtClean="0">
              <a:latin typeface="Book Antiqua" pitchFamily="18" charset="0"/>
              <a:hlinkClick r:id="rId3"/>
            </a:endParaRPr>
          </a:p>
          <a:p>
            <a:r>
              <a:rPr lang="en-US" sz="1400" dirty="0" smtClean="0">
                <a:latin typeface="Book Antiqua" pitchFamily="18" charset="0"/>
                <a:hlinkClick r:id="rId3"/>
              </a:rPr>
              <a:t>	Joyful</a:t>
            </a:r>
            <a:r>
              <a:rPr lang="en-US" sz="1400" dirty="0" smtClean="0">
                <a:latin typeface="Book Antiqua" pitchFamily="18" charset="0"/>
                <a:hlinkClick r:id="rId3"/>
              </a:rPr>
              <a:t> Learning and Assessment </a:t>
            </a:r>
          </a:p>
          <a:p>
            <a:endParaRPr lang="en-US" sz="1400" dirty="0" smtClean="0">
              <a:latin typeface="Book Antiqua" pitchFamily="18" charset="0"/>
              <a:hlinkClick r:id="rId3"/>
            </a:endParaRPr>
          </a:p>
          <a:p>
            <a:r>
              <a:rPr lang="en-US" sz="1400" dirty="0" smtClean="0">
                <a:latin typeface="Book Antiqua" pitchFamily="18" charset="0"/>
                <a:hlinkClick r:id="rId3"/>
              </a:rPr>
              <a:t>	in</a:t>
            </a:r>
            <a:r>
              <a:rPr lang="en-US" sz="1400" dirty="0" smtClean="0">
                <a:latin typeface="Book Antiqua" pitchFamily="18" charset="0"/>
                <a:hlinkClick r:id="rId3"/>
              </a:rPr>
              <a:t> Kindergarten. </a:t>
            </a:r>
            <a:r>
              <a:rPr lang="en-US" sz="1400" dirty="0" smtClean="0">
                <a:latin typeface="Book Antiqua" pitchFamily="18" charset="0"/>
                <a:hlinkClick r:id="rId3"/>
              </a:rPr>
              <a:t>NAEYC</a:t>
            </a:r>
            <a:r>
              <a:rPr lang="en-US" sz="1400" dirty="0" smtClean="0">
                <a:latin typeface="Book Antiqua" pitchFamily="18" charset="0"/>
                <a:hlinkClick r:id="rId3"/>
              </a:rPr>
              <a:t>. p 57 </a:t>
            </a:r>
            <a:r>
              <a:rPr lang="en-US" sz="1400" dirty="0" smtClean="0">
                <a:latin typeface="Book Antiqua" pitchFamily="18" charset="0"/>
                <a:hlinkClick r:id="rId3"/>
              </a:rPr>
              <a:t>Retrieved </a:t>
            </a:r>
          </a:p>
          <a:p>
            <a:endParaRPr lang="en-US" sz="1400" dirty="0" smtClean="0">
              <a:latin typeface="Book Antiqua" pitchFamily="18" charset="0"/>
              <a:hlinkClick r:id="rId3"/>
            </a:endParaRPr>
          </a:p>
          <a:p>
            <a:r>
              <a:rPr lang="en-US" sz="1400" dirty="0" smtClean="0">
                <a:latin typeface="Book Antiqua" pitchFamily="18" charset="0"/>
                <a:hlinkClick r:id="rId3"/>
              </a:rPr>
              <a:t>	from</a:t>
            </a:r>
            <a:r>
              <a:rPr lang="en-US" sz="1400" dirty="0" smtClean="0">
                <a:latin typeface="Book Antiqua" pitchFamily="18" charset="0"/>
                <a:hlinkClick r:id="rId3"/>
              </a:rPr>
              <a:t> </a:t>
            </a:r>
            <a:r>
              <a:rPr lang="en-US" sz="1400" dirty="0" smtClean="0">
                <a:latin typeface="Book Antiqua" pitchFamily="18" charset="0"/>
                <a:hlinkClick r:id="rId3"/>
              </a:rPr>
              <a:t>www.naeyc.org/files/yc/file/201005</a:t>
            </a:r>
          </a:p>
          <a:p>
            <a:endParaRPr lang="en-US" sz="1400" dirty="0" smtClean="0">
              <a:latin typeface="Book Antiqua" pitchFamily="18" charset="0"/>
              <a:hlinkClick r:id="rId3"/>
            </a:endParaRPr>
          </a:p>
          <a:p>
            <a:r>
              <a:rPr lang="en-US" sz="1400" dirty="0" smtClean="0">
                <a:latin typeface="Book Antiqua" pitchFamily="18" charset="0"/>
                <a:hlinkClick r:id="rId3"/>
              </a:rPr>
              <a:t>	/</a:t>
            </a:r>
            <a:r>
              <a:rPr lang="en-US" sz="1400" dirty="0" err="1" smtClean="0">
                <a:latin typeface="Book Antiqua" pitchFamily="18" charset="0"/>
                <a:hlinkClick r:id="rId3"/>
              </a:rPr>
              <a:t>YCOnOurMinds</a:t>
            </a:r>
            <a:r>
              <a:rPr lang="en-US" sz="1400" dirty="0" smtClean="0">
                <a:latin typeface="Book Antiqua" pitchFamily="18" charset="0"/>
                <a:hlinkClick r:id="rId3"/>
              </a:rPr>
              <a:t>  </a:t>
            </a:r>
            <a:r>
              <a:rPr lang="en-US" sz="1400" dirty="0" smtClean="0">
                <a:latin typeface="Book Antiqua" pitchFamily="18" charset="0"/>
                <a:hlinkClick r:id="rId3"/>
              </a:rPr>
              <a:t>Online0510.pdf</a:t>
            </a:r>
            <a:endParaRPr lang="en-US" sz="1400" dirty="0" smtClean="0">
              <a:latin typeface="Book Antiqua" pitchFamily="18" charset="0"/>
              <a:hlinkClick r:id="rId3"/>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endParaRPr lang="en-US" sz="2800" dirty="0">
              <a:latin typeface="Book Antiqua" pitchFamily="18" charset="0"/>
            </a:endParaRPr>
          </a:p>
          <a:p>
            <a:pPr>
              <a:buNone/>
            </a:pPr>
            <a:r>
              <a:rPr lang="en-US" sz="2800" dirty="0" smtClean="0">
                <a:latin typeface="Book Antiqua" pitchFamily="18" charset="0"/>
              </a:rPr>
              <a:t>	</a:t>
            </a:r>
            <a:r>
              <a:rPr lang="en-US" sz="2400" dirty="0" smtClean="0">
                <a:latin typeface="Book Antiqua" pitchFamily="18" charset="0"/>
              </a:rPr>
              <a:t>This definition is open-ended on purpose, allowing complete freedom as to how these experiences are formulated, organized, and created. Simply, e-learning is the use of electronic technologies to create learning experiences.</a:t>
            </a:r>
          </a:p>
          <a:p>
            <a:pPr>
              <a:buNone/>
            </a:pPr>
            <a:endParaRPr lang="en-US" sz="2800" dirty="0">
              <a:latin typeface="Book Antiqua" pitchFamily="18" charset="0"/>
            </a:endParaRPr>
          </a:p>
        </p:txBody>
      </p:sp>
      <p:sp>
        <p:nvSpPr>
          <p:cNvPr id="2" name="Title 1"/>
          <p:cNvSpPr>
            <a:spLocks noGrp="1"/>
          </p:cNvSpPr>
          <p:nvPr>
            <p:ph type="title"/>
          </p:nvPr>
        </p:nvSpPr>
        <p:spPr/>
        <p:txBody>
          <a:bodyPr>
            <a:normAutofit/>
          </a:bodyPr>
          <a:lstStyle/>
          <a:p>
            <a:r>
              <a:rPr lang="en-US" sz="3600" dirty="0" smtClean="0">
                <a:solidFill>
                  <a:schemeClr val="bg2">
                    <a:lumMod val="75000"/>
                  </a:schemeClr>
                </a:solidFill>
                <a:latin typeface="Book Antiqua" pitchFamily="18" charset="0"/>
              </a:rPr>
              <a:t>The Definition of E-learning</a:t>
            </a:r>
            <a:endParaRPr lang="en-US" sz="3600" dirty="0">
              <a:solidFill>
                <a:schemeClr val="bg2">
                  <a:lumMod val="75000"/>
                </a:schemeClr>
              </a:solidFill>
              <a:latin typeface="Book Antiqua" pitchFamily="18" charset="0"/>
            </a:endParaRPr>
          </a:p>
        </p:txBody>
      </p:sp>
      <p:sp>
        <p:nvSpPr>
          <p:cNvPr id="4" name="Slide Number Placeholder 3"/>
          <p:cNvSpPr>
            <a:spLocks noGrp="1"/>
          </p:cNvSpPr>
          <p:nvPr>
            <p:ph type="sldNum" sz="quarter" idx="12"/>
          </p:nvPr>
        </p:nvSpPr>
        <p:spPr/>
        <p:txBody>
          <a:bodyPr/>
          <a:lstStyle/>
          <a:p>
            <a:fld id="{E32AC8CE-8DC3-4450-822C-B12177F3EB3A}"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1143000"/>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r>
              <a:rPr lang="en-US" sz="4400" b="0" dirty="0" smtClean="0">
                <a:effectLst/>
                <a:latin typeface="Book Antiqua" pitchFamily="18" charset="0"/>
              </a:rPr>
              <a:t>Five types of e-learning</a:t>
            </a:r>
            <a:endParaRPr lang="en-US" sz="4400" b="0" dirty="0">
              <a:effectLst/>
              <a:latin typeface="Book Antiqua" pitchFamily="18" charset="0"/>
            </a:endParaRPr>
          </a:p>
        </p:txBody>
      </p:sp>
      <p:sp>
        <p:nvSpPr>
          <p:cNvPr id="5" name="Slide Number Placeholder 4"/>
          <p:cNvSpPr>
            <a:spLocks noGrp="1"/>
          </p:cNvSpPr>
          <p:nvPr>
            <p:ph type="sldNum" sz="quarter" idx="12"/>
          </p:nvPr>
        </p:nvSpPr>
        <p:spPr/>
        <p:txBody>
          <a:bodyPr/>
          <a:lstStyle/>
          <a:p>
            <a:fld id="{E32AC8CE-8DC3-4450-822C-B12177F3EB3A}"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457200" y="1295400"/>
            <a:ext cx="4038600" cy="4525963"/>
          </a:xfrm>
        </p:spPr>
        <p:txBody>
          <a:bodyPr>
            <a:normAutofit fontScale="92500" lnSpcReduction="10000"/>
          </a:bodyPr>
          <a:lstStyle/>
          <a:p>
            <a:pPr>
              <a:buNone/>
            </a:pPr>
            <a:endParaRPr lang="en-US" sz="2000" dirty="0" smtClean="0">
              <a:latin typeface="Book Antiqua" pitchFamily="18" charset="0"/>
            </a:endParaRPr>
          </a:p>
          <a:p>
            <a:pPr>
              <a:buNone/>
            </a:pPr>
            <a:r>
              <a:rPr lang="en-US" sz="2100" dirty="0" smtClean="0">
                <a:latin typeface="Book Antiqua" pitchFamily="18" charset="0"/>
              </a:rPr>
              <a:t>Creating effective e-learning </a:t>
            </a:r>
          </a:p>
          <a:p>
            <a:pPr>
              <a:buNone/>
            </a:pPr>
            <a:r>
              <a:rPr lang="en-US" sz="2100" dirty="0" smtClean="0">
                <a:latin typeface="Book Antiqua" pitchFamily="18" charset="0"/>
              </a:rPr>
              <a:t>requires both design &amp; </a:t>
            </a:r>
          </a:p>
          <a:p>
            <a:pPr>
              <a:buNone/>
            </a:pPr>
            <a:r>
              <a:rPr lang="en-US" sz="2100" dirty="0" smtClean="0">
                <a:latin typeface="Book Antiqua" pitchFamily="18" charset="0"/>
              </a:rPr>
              <a:t>development. They are not the  </a:t>
            </a:r>
          </a:p>
          <a:p>
            <a:pPr>
              <a:buNone/>
            </a:pPr>
            <a:r>
              <a:rPr lang="en-US" sz="2100" dirty="0" smtClean="0">
                <a:latin typeface="Book Antiqua" pitchFamily="18" charset="0"/>
              </a:rPr>
              <a:t>same thing. Design is decision, </a:t>
            </a:r>
          </a:p>
          <a:p>
            <a:pPr>
              <a:buNone/>
            </a:pPr>
            <a:r>
              <a:rPr lang="en-US" sz="2100" dirty="0" smtClean="0">
                <a:latin typeface="Book Antiqua" pitchFamily="18" charset="0"/>
              </a:rPr>
              <a:t>development is construction. </a:t>
            </a:r>
          </a:p>
          <a:p>
            <a:pPr>
              <a:buNone/>
            </a:pPr>
            <a:r>
              <a:rPr lang="en-US" sz="2100" dirty="0" smtClean="0">
                <a:latin typeface="Book Antiqua" pitchFamily="18" charset="0"/>
              </a:rPr>
              <a:t>Design governs WHAT we do </a:t>
            </a:r>
          </a:p>
          <a:p>
            <a:pPr>
              <a:buNone/>
            </a:pPr>
            <a:r>
              <a:rPr lang="en-US" sz="2100" dirty="0" smtClean="0">
                <a:latin typeface="Book Antiqua" pitchFamily="18" charset="0"/>
              </a:rPr>
              <a:t>while development governs HOW </a:t>
            </a:r>
          </a:p>
          <a:p>
            <a:pPr>
              <a:buNone/>
            </a:pPr>
            <a:r>
              <a:rPr lang="en-US" sz="2100" dirty="0" smtClean="0">
                <a:latin typeface="Book Antiqua" pitchFamily="18" charset="0"/>
              </a:rPr>
              <a:t>we carry out those decisions. </a:t>
            </a:r>
          </a:p>
          <a:p>
            <a:pPr>
              <a:buNone/>
            </a:pPr>
            <a:r>
              <a:rPr lang="en-US" sz="2100" dirty="0" smtClean="0">
                <a:latin typeface="Book Antiqua" pitchFamily="18" charset="0"/>
              </a:rPr>
              <a:t>Design	involves judgment, </a:t>
            </a:r>
          </a:p>
          <a:p>
            <a:pPr>
              <a:buNone/>
            </a:pPr>
            <a:r>
              <a:rPr lang="en-US" sz="2100" dirty="0" smtClean="0">
                <a:latin typeface="Book Antiqua" pitchFamily="18" charset="0"/>
              </a:rPr>
              <a:t>compromise  &amp;  creativity.  </a:t>
            </a:r>
          </a:p>
          <a:p>
            <a:pPr>
              <a:buNone/>
            </a:pPr>
            <a:r>
              <a:rPr lang="en-US" sz="2100" dirty="0" smtClean="0">
                <a:latin typeface="Book Antiqua" pitchFamily="18" charset="0"/>
              </a:rPr>
              <a:t>Design is the 1001 decisions, big &amp; </a:t>
            </a:r>
          </a:p>
          <a:p>
            <a:pPr>
              <a:buNone/>
            </a:pPr>
            <a:r>
              <a:rPr lang="en-US" sz="2100" dirty="0" smtClean="0">
                <a:latin typeface="Book Antiqua" pitchFamily="18" charset="0"/>
              </a:rPr>
              <a:t>small, that affect the outcome of </a:t>
            </a:r>
          </a:p>
          <a:p>
            <a:pPr>
              <a:buNone/>
            </a:pPr>
            <a:r>
              <a:rPr lang="en-US" sz="2100" dirty="0" smtClean="0">
                <a:latin typeface="Book Antiqua" pitchFamily="18" charset="0"/>
              </a:rPr>
              <a:t>your e-learning project. </a:t>
            </a:r>
            <a:endParaRPr lang="en-US" sz="2100" dirty="0">
              <a:latin typeface="Book Antiqua" pitchFamily="18" charset="0"/>
            </a:endParaRPr>
          </a:p>
        </p:txBody>
      </p:sp>
      <p:sp>
        <p:nvSpPr>
          <p:cNvPr id="6" name="Content Placeholder 5"/>
          <p:cNvSpPr>
            <a:spLocks noGrp="1"/>
          </p:cNvSpPr>
          <p:nvPr>
            <p:ph sz="half" idx="2"/>
          </p:nvPr>
        </p:nvSpPr>
        <p:spPr>
          <a:xfrm>
            <a:off x="4648200" y="1295400"/>
            <a:ext cx="4038600" cy="4525963"/>
          </a:xfrm>
        </p:spPr>
        <p:txBody>
          <a:bodyPr>
            <a:normAutofit fontScale="92500" lnSpcReduction="10000"/>
          </a:bodyPr>
          <a:lstStyle/>
          <a:p>
            <a:endParaRPr lang="en-US" sz="2100" dirty="0" smtClean="0">
              <a:latin typeface="Book Antiqua" pitchFamily="18" charset="0"/>
            </a:endParaRPr>
          </a:p>
          <a:p>
            <a:r>
              <a:rPr lang="en-US" sz="2100" dirty="0" smtClean="0">
                <a:latin typeface="Book Antiqua" pitchFamily="18" charset="0"/>
              </a:rPr>
              <a:t>Effective e-learning begins with </a:t>
            </a:r>
          </a:p>
          <a:p>
            <a:pPr>
              <a:buNone/>
            </a:pPr>
            <a:r>
              <a:rPr lang="en-US" sz="2100" dirty="0" smtClean="0">
                <a:latin typeface="Book Antiqua" pitchFamily="18" charset="0"/>
              </a:rPr>
              <a:t>sound instructional design. </a:t>
            </a:r>
          </a:p>
          <a:p>
            <a:pPr>
              <a:buNone/>
            </a:pPr>
            <a:r>
              <a:rPr lang="en-US" sz="2100" dirty="0" smtClean="0">
                <a:latin typeface="Book Antiqua" pitchFamily="18" charset="0"/>
              </a:rPr>
              <a:t>Instructional design requires </a:t>
            </a:r>
          </a:p>
          <a:p>
            <a:pPr>
              <a:buNone/>
            </a:pPr>
            <a:r>
              <a:rPr lang="en-US" sz="2100" dirty="0" smtClean="0">
                <a:latin typeface="Book Antiqua" pitchFamily="18" charset="0"/>
              </a:rPr>
              <a:t>selecting, organizing &amp; specifying </a:t>
            </a:r>
          </a:p>
          <a:p>
            <a:pPr>
              <a:buNone/>
            </a:pPr>
            <a:r>
              <a:rPr lang="en-US" sz="2100" dirty="0" smtClean="0">
                <a:latin typeface="Book Antiqua" pitchFamily="18" charset="0"/>
              </a:rPr>
              <a:t>the learning experiences  </a:t>
            </a:r>
          </a:p>
          <a:p>
            <a:pPr>
              <a:buNone/>
            </a:pPr>
            <a:r>
              <a:rPr lang="en-US" sz="2100" dirty="0" smtClean="0">
                <a:latin typeface="Book Antiqua" pitchFamily="18" charset="0"/>
              </a:rPr>
              <a:t>necessary to teach someone </a:t>
            </a:r>
          </a:p>
          <a:p>
            <a:pPr>
              <a:buNone/>
            </a:pPr>
            <a:r>
              <a:rPr lang="en-US" sz="2100" dirty="0" smtClean="0">
                <a:latin typeface="Book Antiqua" pitchFamily="18" charset="0"/>
              </a:rPr>
              <a:t>something. Good instructional </a:t>
            </a:r>
          </a:p>
          <a:p>
            <a:pPr>
              <a:buNone/>
            </a:pPr>
            <a:r>
              <a:rPr lang="en-US" sz="2100" dirty="0" smtClean="0">
                <a:latin typeface="Book Antiqua" pitchFamily="18" charset="0"/>
              </a:rPr>
              <a:t>design is independent of the </a:t>
            </a:r>
          </a:p>
          <a:p>
            <a:pPr>
              <a:buNone/>
            </a:pPr>
            <a:r>
              <a:rPr lang="en-US" sz="2100" dirty="0" smtClean="0">
                <a:latin typeface="Book Antiqua" pitchFamily="18" charset="0"/>
              </a:rPr>
              <a:t>technology or personnel used to </a:t>
            </a:r>
          </a:p>
          <a:p>
            <a:pPr>
              <a:buNone/>
            </a:pPr>
            <a:r>
              <a:rPr lang="en-US" sz="2100" dirty="0" smtClean="0">
                <a:latin typeface="Book Antiqua" pitchFamily="18" charset="0"/>
              </a:rPr>
              <a:t>create those learning experiences.</a:t>
            </a:r>
            <a:endParaRPr lang="en-US" sz="2100" dirty="0">
              <a:latin typeface="Book Antiqua" pitchFamily="18" charset="0"/>
            </a:endParaRPr>
          </a:p>
        </p:txBody>
      </p:sp>
      <p:sp>
        <p:nvSpPr>
          <p:cNvPr id="4" name="Title 3"/>
          <p:cNvSpPr>
            <a:spLocks noGrp="1"/>
          </p:cNvSpPr>
          <p:nvPr>
            <p:ph type="title"/>
          </p:nvPr>
        </p:nvSpPr>
        <p:spPr/>
        <p:txBody>
          <a:bodyPr>
            <a:normAutofit/>
          </a:bodyPr>
          <a:lstStyle/>
          <a:p>
            <a:r>
              <a:rPr lang="en-US" sz="3200" dirty="0" smtClean="0">
                <a:solidFill>
                  <a:schemeClr val="tx2">
                    <a:lumMod val="75000"/>
                  </a:schemeClr>
                </a:solidFill>
                <a:latin typeface="Book Antiqua" pitchFamily="18" charset="0"/>
              </a:rPr>
              <a:t>E-learning Design &amp; Instructional Design</a:t>
            </a:r>
            <a:endParaRPr lang="en-US" sz="3200" dirty="0">
              <a:solidFill>
                <a:schemeClr val="tx2">
                  <a:lumMod val="75000"/>
                </a:schemeClr>
              </a:solidFill>
              <a:latin typeface="Book Antiqua" pitchFamily="18" charset="0"/>
            </a:endParaRPr>
          </a:p>
        </p:txBody>
      </p:sp>
      <p:sp>
        <p:nvSpPr>
          <p:cNvPr id="7" name="Slide Number Placeholder 6"/>
          <p:cNvSpPr>
            <a:spLocks noGrp="1"/>
          </p:cNvSpPr>
          <p:nvPr>
            <p:ph type="sldNum" sz="quarter" idx="12"/>
          </p:nvPr>
        </p:nvSpPr>
        <p:spPr/>
        <p:txBody>
          <a:bodyPr/>
          <a:lstStyle/>
          <a:p>
            <a:fld id="{E32AC8CE-8DC3-4450-822C-B12177F3EB3A}"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lnSpcReduction="10000"/>
          </a:bodyPr>
          <a:lstStyle/>
          <a:p>
            <a:r>
              <a:rPr lang="en-US" sz="1600" dirty="0" smtClean="0">
                <a:latin typeface="Book Antiqua" pitchFamily="18" charset="0"/>
              </a:rPr>
              <a:t>Instructional design contributes theories on how people learn, strategies on applying these theories, &amp; methodologies to carry out such theories</a:t>
            </a:r>
          </a:p>
          <a:p>
            <a:r>
              <a:rPr lang="en-US" sz="1600" dirty="0" smtClean="0">
                <a:latin typeface="Book Antiqua" pitchFamily="18" charset="0"/>
              </a:rPr>
              <a:t>Software engineering helps build reliable computer programs, running on a computer as a spreadsheet  or word processor. Contributes the concepts of object design, usability design &amp; rapid prototyping</a:t>
            </a:r>
          </a:p>
          <a:p>
            <a:r>
              <a:rPr lang="en-US" sz="1600" dirty="0" smtClean="0">
                <a:latin typeface="Book Antiqua" pitchFamily="18" charset="0"/>
              </a:rPr>
              <a:t>Media design involves selecting the appropriate mix of text, voice, graphics, sound effects, voice, video, music &amp; animation</a:t>
            </a:r>
          </a:p>
          <a:p>
            <a:r>
              <a:rPr lang="en-US" sz="1600" dirty="0" smtClean="0">
                <a:latin typeface="Book Antiqua" pitchFamily="18" charset="0"/>
              </a:rPr>
              <a:t>E-learning is costly as it takes time, people &amp; resources to create &amp; maintain. </a:t>
            </a:r>
          </a:p>
          <a:p>
            <a:endParaRPr lang="en-US" sz="1600" dirty="0">
              <a:latin typeface="Book Antiqua" pitchFamily="18" charset="0"/>
            </a:endParaRPr>
          </a:p>
        </p:txBody>
      </p:sp>
      <p:sp>
        <p:nvSpPr>
          <p:cNvPr id="3" name="Content Placeholder 2"/>
          <p:cNvSpPr>
            <a:spLocks noGrp="1"/>
          </p:cNvSpPr>
          <p:nvPr>
            <p:ph sz="half" idx="2"/>
          </p:nvPr>
        </p:nvSpPr>
        <p:spPr>
          <a:xfrm>
            <a:off x="4648200" y="1219200"/>
            <a:ext cx="4038600" cy="4373563"/>
          </a:xfrm>
        </p:spPr>
        <p:txBody>
          <a:bodyPr>
            <a:normAutofit lnSpcReduction="10000"/>
          </a:bodyPr>
          <a:lstStyle/>
          <a:p>
            <a:endParaRPr lang="en-US" sz="1400" dirty="0" smtClean="0">
              <a:latin typeface="Book Antiqua" pitchFamily="18" charset="0"/>
            </a:endParaRPr>
          </a:p>
          <a:p>
            <a:r>
              <a:rPr lang="en-US" sz="1400" dirty="0" smtClean="0">
                <a:latin typeface="Book Antiqua" pitchFamily="18" charset="0"/>
              </a:rPr>
              <a:t>Start with good instructional design</a:t>
            </a:r>
          </a:p>
          <a:p>
            <a:endParaRPr lang="en-US" sz="1400" dirty="0" smtClean="0">
              <a:latin typeface="Book Antiqua" pitchFamily="18" charset="0"/>
            </a:endParaRPr>
          </a:p>
          <a:p>
            <a:r>
              <a:rPr lang="en-US" sz="1400" dirty="0" smtClean="0">
                <a:latin typeface="Book Antiqua" pitchFamily="18" charset="0"/>
              </a:rPr>
              <a:t>Apply just enough instructional design</a:t>
            </a:r>
          </a:p>
          <a:p>
            <a:endParaRPr lang="en-US" sz="1400" dirty="0" smtClean="0">
              <a:latin typeface="Book Antiqua" pitchFamily="18" charset="0"/>
            </a:endParaRPr>
          </a:p>
          <a:p>
            <a:r>
              <a:rPr lang="en-US" sz="1400" dirty="0" smtClean="0">
                <a:latin typeface="Book Antiqua" pitchFamily="18" charset="0"/>
              </a:rPr>
              <a:t>Instructional design determines everything else</a:t>
            </a:r>
          </a:p>
          <a:p>
            <a:endParaRPr lang="en-US" sz="1400" dirty="0" smtClean="0">
              <a:latin typeface="Book Antiqua" pitchFamily="18" charset="0"/>
            </a:endParaRPr>
          </a:p>
          <a:p>
            <a:r>
              <a:rPr lang="en-US" sz="1400" dirty="0" smtClean="0">
                <a:latin typeface="Book Antiqua" pitchFamily="18" charset="0"/>
              </a:rPr>
              <a:t>Good design can prevent common failures</a:t>
            </a:r>
          </a:p>
          <a:p>
            <a:endParaRPr lang="en-US" sz="1400" dirty="0" smtClean="0">
              <a:latin typeface="Book Antiqua" pitchFamily="18" charset="0"/>
            </a:endParaRPr>
          </a:p>
          <a:p>
            <a:r>
              <a:rPr lang="en-US" sz="1400" dirty="0" smtClean="0">
                <a:latin typeface="Book Antiqua" pitchFamily="18" charset="0"/>
              </a:rPr>
              <a:t>Avoid bad instructional design models</a:t>
            </a:r>
          </a:p>
          <a:p>
            <a:endParaRPr lang="en-US" sz="1400" dirty="0" smtClean="0">
              <a:latin typeface="Book Antiqua" pitchFamily="18" charset="0"/>
            </a:endParaRPr>
          </a:p>
          <a:p>
            <a:r>
              <a:rPr lang="en-US" sz="1400" dirty="0" smtClean="0">
                <a:latin typeface="Book Antiqua" pitchFamily="18" charset="0"/>
              </a:rPr>
              <a:t>Don’t expect a guarantee of learning</a:t>
            </a:r>
          </a:p>
          <a:p>
            <a:endParaRPr lang="en-US" sz="1400" dirty="0" smtClean="0">
              <a:latin typeface="Book Antiqua" pitchFamily="18" charset="0"/>
            </a:endParaRPr>
          </a:p>
          <a:p>
            <a:r>
              <a:rPr lang="en-US" sz="1400" dirty="0" smtClean="0">
                <a:latin typeface="Book Antiqua" pitchFamily="18" charset="0"/>
              </a:rPr>
              <a:t>Sequence various media &amp; synchronize complimentary media</a:t>
            </a:r>
          </a:p>
          <a:p>
            <a:endParaRPr lang="en-US" sz="1400" dirty="0" smtClean="0">
              <a:latin typeface="Book Antiqua" pitchFamily="18" charset="0"/>
            </a:endParaRPr>
          </a:p>
          <a:p>
            <a:r>
              <a:rPr lang="en-US" sz="1400" dirty="0" smtClean="0">
                <a:latin typeface="Book Antiqua" pitchFamily="18" charset="0"/>
              </a:rPr>
              <a:t>E-learning needs to be budgeted</a:t>
            </a:r>
          </a:p>
          <a:p>
            <a:endParaRPr lang="en-US" sz="1400" dirty="0" smtClean="0">
              <a:latin typeface="Book Antiqua" pitchFamily="18" charset="0"/>
            </a:endParaRPr>
          </a:p>
          <a:p>
            <a:endParaRPr lang="en-US" sz="1400" dirty="0" smtClean="0">
              <a:latin typeface="Book Antiqua" pitchFamily="18" charset="0"/>
            </a:endParaRPr>
          </a:p>
          <a:p>
            <a:endParaRPr lang="en-US" sz="1400" dirty="0">
              <a:latin typeface="Book Antiqua" pitchFamily="18" charset="0"/>
            </a:endParaRPr>
          </a:p>
        </p:txBody>
      </p:sp>
      <p:sp>
        <p:nvSpPr>
          <p:cNvPr id="4" name="Title 3"/>
          <p:cNvSpPr>
            <a:spLocks noGrp="1"/>
          </p:cNvSpPr>
          <p:nvPr>
            <p:ph type="title"/>
          </p:nvPr>
        </p:nvSpPr>
        <p:spPr>
          <a:xfrm>
            <a:off x="533400" y="304800"/>
            <a:ext cx="8229600" cy="1143000"/>
          </a:xfrm>
        </p:spPr>
        <p:txBody>
          <a:bodyPr>
            <a:normAutofit fontScale="90000"/>
          </a:bodyPr>
          <a:lstStyle/>
          <a:p>
            <a:r>
              <a:rPr lang="en-US" b="0" dirty="0" smtClean="0">
                <a:solidFill>
                  <a:schemeClr val="tx2">
                    <a:lumMod val="75000"/>
                  </a:schemeClr>
                </a:solidFill>
                <a:latin typeface="Book Antiqua" pitchFamily="18" charset="0"/>
              </a:rPr>
              <a:t>Design perspectives and influences</a:t>
            </a:r>
            <a:r>
              <a:rPr lang="en-US" b="0" dirty="0" smtClean="0">
                <a:solidFill>
                  <a:schemeClr val="tx2">
                    <a:lumMod val="75000"/>
                  </a:schemeClr>
                </a:solidFill>
              </a:rPr>
              <a:t/>
            </a:r>
            <a:br>
              <a:rPr lang="en-US" b="0" dirty="0" smtClean="0">
                <a:solidFill>
                  <a:schemeClr val="tx2">
                    <a:lumMod val="75000"/>
                  </a:schemeClr>
                </a:solidFill>
              </a:rPr>
            </a:br>
            <a:endParaRPr lang="en-US" dirty="0">
              <a:solidFill>
                <a:schemeClr val="tx2">
                  <a:lumMod val="75000"/>
                </a:schemeClr>
              </a:solidFill>
            </a:endParaRPr>
          </a:p>
        </p:txBody>
      </p:sp>
      <p:sp>
        <p:nvSpPr>
          <p:cNvPr id="5" name="Slide Number Placeholder 4"/>
          <p:cNvSpPr>
            <a:spLocks noGrp="1"/>
          </p:cNvSpPr>
          <p:nvPr>
            <p:ph type="sldNum" sz="quarter" idx="12"/>
          </p:nvPr>
        </p:nvSpPr>
        <p:spPr/>
        <p:txBody>
          <a:bodyPr/>
          <a:lstStyle/>
          <a:p>
            <a:fld id="{E32AC8CE-8DC3-4450-822C-B12177F3EB3A}"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800" u="sng" dirty="0" smtClean="0">
                <a:solidFill>
                  <a:schemeClr val="accent1"/>
                </a:solidFill>
                <a:latin typeface="Book Antiqua" pitchFamily="18" charset="0"/>
              </a:rPr>
              <a:t>Employees </a:t>
            </a:r>
            <a:r>
              <a:rPr lang="en-US" sz="1800" dirty="0" smtClean="0">
                <a:latin typeface="Book Antiqua" pitchFamily="18" charset="0"/>
              </a:rPr>
              <a:t>~ staff of school or organization</a:t>
            </a:r>
          </a:p>
          <a:p>
            <a:endParaRPr lang="en-US" sz="1800" dirty="0" smtClean="0">
              <a:latin typeface="Book Antiqua" pitchFamily="18" charset="0"/>
            </a:endParaRPr>
          </a:p>
          <a:p>
            <a:r>
              <a:rPr lang="en-US" sz="1800" u="sng" dirty="0" smtClean="0">
                <a:solidFill>
                  <a:schemeClr val="accent1"/>
                </a:solidFill>
                <a:latin typeface="Book Antiqua" pitchFamily="18" charset="0"/>
              </a:rPr>
              <a:t>Financial </a:t>
            </a:r>
            <a:r>
              <a:rPr lang="en-US" sz="1800" dirty="0" smtClean="0">
                <a:latin typeface="Book Antiqua" pitchFamily="18" charset="0"/>
              </a:rPr>
              <a:t>~ monetary success of a school or organization</a:t>
            </a:r>
          </a:p>
          <a:p>
            <a:endParaRPr lang="en-US" sz="1800" dirty="0" smtClean="0">
              <a:latin typeface="Book Antiqua" pitchFamily="18" charset="0"/>
            </a:endParaRPr>
          </a:p>
          <a:p>
            <a:r>
              <a:rPr lang="en-US" sz="1800" u="sng" dirty="0" smtClean="0">
                <a:solidFill>
                  <a:schemeClr val="accent1"/>
                </a:solidFill>
                <a:latin typeface="Book Antiqua" pitchFamily="18" charset="0"/>
              </a:rPr>
              <a:t>Intellectual capital </a:t>
            </a:r>
            <a:r>
              <a:rPr lang="en-US" sz="1800" dirty="0" smtClean="0">
                <a:latin typeface="Book Antiqua" pitchFamily="18" charset="0"/>
              </a:rPr>
              <a:t>~ knowledge the school or organization controls</a:t>
            </a:r>
          </a:p>
          <a:p>
            <a:endParaRPr lang="en-US" sz="1800" dirty="0" smtClean="0">
              <a:latin typeface="Book Antiqua" pitchFamily="18" charset="0"/>
            </a:endParaRPr>
          </a:p>
          <a:p>
            <a:r>
              <a:rPr lang="en-US" sz="1800" u="sng" dirty="0" smtClean="0">
                <a:solidFill>
                  <a:schemeClr val="accent1"/>
                </a:solidFill>
                <a:latin typeface="Book Antiqua" pitchFamily="18" charset="0"/>
              </a:rPr>
              <a:t>Students or Customers </a:t>
            </a:r>
            <a:r>
              <a:rPr lang="en-US" sz="1800" dirty="0" smtClean="0">
                <a:latin typeface="Book Antiqua" pitchFamily="18" charset="0"/>
              </a:rPr>
              <a:t>~ consumers of the school or organization’s </a:t>
            </a:r>
          </a:p>
          <a:p>
            <a:pPr>
              <a:buNone/>
            </a:pPr>
            <a:r>
              <a:rPr lang="en-US" sz="1800" dirty="0" smtClean="0">
                <a:latin typeface="Book Antiqua" pitchFamily="18" charset="0"/>
              </a:rPr>
              <a:t>	services or products</a:t>
            </a:r>
          </a:p>
          <a:p>
            <a:endParaRPr lang="en-US" sz="1800" dirty="0" smtClean="0">
              <a:latin typeface="Book Antiqua" pitchFamily="18" charset="0"/>
            </a:endParaRPr>
          </a:p>
          <a:p>
            <a:r>
              <a:rPr lang="en-US" sz="1800" u="sng" dirty="0" smtClean="0">
                <a:solidFill>
                  <a:schemeClr val="accent1"/>
                </a:solidFill>
                <a:latin typeface="Book Antiqua" pitchFamily="18" charset="0"/>
              </a:rPr>
              <a:t>Reputation</a:t>
            </a:r>
            <a:r>
              <a:rPr lang="en-US" sz="1800" dirty="0" smtClean="0">
                <a:latin typeface="Book Antiqua" pitchFamily="18" charset="0"/>
              </a:rPr>
              <a:t> ~ public image of the school or organization</a:t>
            </a:r>
          </a:p>
          <a:p>
            <a:endParaRPr lang="en-US" sz="1800" dirty="0" smtClean="0">
              <a:latin typeface="Book Antiqua" pitchFamily="18" charset="0"/>
            </a:endParaRPr>
          </a:p>
          <a:p>
            <a:r>
              <a:rPr lang="en-US" sz="1800" u="sng" dirty="0" smtClean="0">
                <a:solidFill>
                  <a:schemeClr val="accent1"/>
                </a:solidFill>
                <a:latin typeface="Book Antiqua" pitchFamily="18" charset="0"/>
              </a:rPr>
              <a:t>Operations </a:t>
            </a:r>
            <a:r>
              <a:rPr lang="en-US" sz="1800" dirty="0" smtClean="0">
                <a:latin typeface="Book Antiqua" pitchFamily="18" charset="0"/>
              </a:rPr>
              <a:t>~ efficiency and speed with which the school or organization </a:t>
            </a:r>
          </a:p>
          <a:p>
            <a:pPr>
              <a:buNone/>
            </a:pPr>
            <a:r>
              <a:rPr lang="en-US" sz="1800" dirty="0" smtClean="0">
                <a:latin typeface="Book Antiqua" pitchFamily="18" charset="0"/>
              </a:rPr>
              <a:t>	performs its mission</a:t>
            </a:r>
            <a:endParaRPr lang="en-US" sz="1800" dirty="0">
              <a:latin typeface="Book Antiqua" pitchFamily="18" charset="0"/>
            </a:endParaRPr>
          </a:p>
        </p:txBody>
      </p:sp>
      <p:sp>
        <p:nvSpPr>
          <p:cNvPr id="3" name="Title 2"/>
          <p:cNvSpPr>
            <a:spLocks noGrp="1"/>
          </p:cNvSpPr>
          <p:nvPr>
            <p:ph type="title"/>
          </p:nvPr>
        </p:nvSpPr>
        <p:spPr/>
        <p:txBody>
          <a:bodyPr/>
          <a:lstStyle/>
          <a:p>
            <a:r>
              <a:rPr lang="en-US" dirty="0" smtClean="0">
                <a:latin typeface="Book Antiqua" pitchFamily="18" charset="0"/>
              </a:rPr>
              <a:t>Goals</a:t>
            </a:r>
            <a:endParaRPr lang="en-US" dirty="0">
              <a:latin typeface="Book Antiqua" pitchFamily="18" charset="0"/>
            </a:endParaRPr>
          </a:p>
        </p:txBody>
      </p:sp>
      <p:sp>
        <p:nvSpPr>
          <p:cNvPr id="4" name="Slide Number Placeholder 3"/>
          <p:cNvSpPr>
            <a:spLocks noGrp="1"/>
          </p:cNvSpPr>
          <p:nvPr>
            <p:ph type="sldNum" sz="quarter" idx="12"/>
          </p:nvPr>
        </p:nvSpPr>
        <p:spPr/>
        <p:txBody>
          <a:bodyPr/>
          <a:lstStyle/>
          <a:p>
            <a:fld id="{E32AC8CE-8DC3-4450-822C-B12177F3EB3A}"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1600" dirty="0" smtClean="0">
                <a:latin typeface="Book Antiqua" pitchFamily="18" charset="0"/>
              </a:rPr>
              <a:t>The first step in quick instructional design is to clarify the goal of your project.  You need to figure out what matters to your school.</a:t>
            </a:r>
          </a:p>
          <a:p>
            <a:endParaRPr lang="en-US" sz="1600" dirty="0" smtClean="0">
              <a:latin typeface="Book Antiqua" pitchFamily="18" charset="0"/>
            </a:endParaRPr>
          </a:p>
          <a:p>
            <a:r>
              <a:rPr lang="en-US" sz="1600" dirty="0" smtClean="0">
                <a:latin typeface="Book Antiqua" pitchFamily="18" charset="0"/>
              </a:rPr>
              <a:t>Next, describe how your project will contribute directly to the school’s goal.</a:t>
            </a:r>
          </a:p>
          <a:p>
            <a:endParaRPr lang="en-US" sz="1600" dirty="0" smtClean="0">
              <a:latin typeface="Book Antiqua" pitchFamily="18" charset="0"/>
            </a:endParaRPr>
          </a:p>
          <a:p>
            <a:r>
              <a:rPr lang="en-US" sz="1600" dirty="0" smtClean="0">
                <a:latin typeface="Book Antiqua" pitchFamily="18" charset="0"/>
              </a:rPr>
              <a:t>Next, write the overall learning objective. This objective states how your e-learning changes the learner.  It describes the end result of learning.</a:t>
            </a:r>
          </a:p>
          <a:p>
            <a:endParaRPr lang="en-US" sz="1600" dirty="0" smtClean="0">
              <a:latin typeface="Book Antiqua" pitchFamily="18" charset="0"/>
            </a:endParaRPr>
          </a:p>
          <a:p>
            <a:r>
              <a:rPr lang="en-US" sz="1600" dirty="0" smtClean="0">
                <a:latin typeface="Book Antiqua" pitchFamily="18" charset="0"/>
              </a:rPr>
              <a:t>Each learning objective requires one to design a learning object to accomplish that objective. That objective requires two types of content; learning activities and tests.</a:t>
            </a:r>
          </a:p>
          <a:p>
            <a:pPr>
              <a:buNone/>
            </a:pPr>
            <a:r>
              <a:rPr lang="en-US" sz="1600" dirty="0" smtClean="0">
                <a:latin typeface="Book Antiqua" pitchFamily="18" charset="0"/>
              </a:rPr>
              <a:t>	Tests are questions or other actions to verify that learning occurred and the objective was accomplished.  There are usually three types of activities required: </a:t>
            </a:r>
            <a:r>
              <a:rPr lang="en-US" sz="1600" i="1" dirty="0" smtClean="0">
                <a:solidFill>
                  <a:schemeClr val="bg2">
                    <a:lumMod val="50000"/>
                  </a:schemeClr>
                </a:solidFill>
                <a:latin typeface="Book Antiqua" pitchFamily="18" charset="0"/>
              </a:rPr>
              <a:t>Absorb, Do </a:t>
            </a:r>
            <a:r>
              <a:rPr lang="en-US" sz="1600" i="1" dirty="0" smtClean="0">
                <a:latin typeface="Book Antiqua" pitchFamily="18" charset="0"/>
              </a:rPr>
              <a:t>&amp; </a:t>
            </a:r>
            <a:r>
              <a:rPr lang="en-US" sz="1600" i="1" dirty="0" smtClean="0">
                <a:solidFill>
                  <a:schemeClr val="bg2">
                    <a:lumMod val="50000"/>
                  </a:schemeClr>
                </a:solidFill>
                <a:latin typeface="Book Antiqua" pitchFamily="18" charset="0"/>
              </a:rPr>
              <a:t>Connect. </a:t>
            </a:r>
          </a:p>
          <a:p>
            <a:pPr>
              <a:buNone/>
            </a:pPr>
            <a:r>
              <a:rPr lang="en-US" sz="1600" dirty="0" smtClean="0">
                <a:latin typeface="Book Antiqua" pitchFamily="18" charset="0"/>
              </a:rPr>
              <a:t>	The learner absorbs knowledge by reading or watching; the learner does practice or discovery activities to deepen learning; and learners complete activities designed to connect what they’re learning to their lives and work.</a:t>
            </a:r>
          </a:p>
          <a:p>
            <a:endParaRPr lang="en-US" sz="1600" dirty="0" smtClean="0">
              <a:latin typeface="Book Antiqua" pitchFamily="18" charset="0"/>
            </a:endParaRPr>
          </a:p>
          <a:p>
            <a:endParaRPr lang="en-US" sz="1600" dirty="0">
              <a:latin typeface="Book Antiqua" pitchFamily="18" charset="0"/>
            </a:endParaRPr>
          </a:p>
        </p:txBody>
      </p:sp>
      <p:sp>
        <p:nvSpPr>
          <p:cNvPr id="3" name="Title 2"/>
          <p:cNvSpPr>
            <a:spLocks noGrp="1"/>
          </p:cNvSpPr>
          <p:nvPr>
            <p:ph type="title"/>
          </p:nvPr>
        </p:nvSpPr>
        <p:spPr/>
        <p:txBody>
          <a:bodyPr>
            <a:normAutofit fontScale="90000"/>
          </a:bodyPr>
          <a:lstStyle/>
          <a:p>
            <a:r>
              <a:rPr lang="en-US" sz="3600" b="0" dirty="0" smtClean="0">
                <a:solidFill>
                  <a:schemeClr val="bg2">
                    <a:lumMod val="50000"/>
                  </a:schemeClr>
                </a:solidFill>
                <a:latin typeface="Book Antiqua" pitchFamily="18" charset="0"/>
              </a:rPr>
              <a:t>Alignment of Learning Goals &amp; Objectives</a:t>
            </a:r>
            <a:endParaRPr lang="en-US" sz="3600" b="0" dirty="0">
              <a:solidFill>
                <a:schemeClr val="bg2">
                  <a:lumMod val="50000"/>
                </a:schemeClr>
              </a:solidFill>
              <a:latin typeface="Book Antiqua" pitchFamily="18" charset="0"/>
            </a:endParaRPr>
          </a:p>
        </p:txBody>
      </p:sp>
      <p:sp>
        <p:nvSpPr>
          <p:cNvPr id="4" name="Slide Number Placeholder 3"/>
          <p:cNvSpPr>
            <a:spLocks noGrp="1"/>
          </p:cNvSpPr>
          <p:nvPr>
            <p:ph type="sldNum" sz="quarter" idx="12"/>
          </p:nvPr>
        </p:nvSpPr>
        <p:spPr/>
        <p:txBody>
          <a:bodyPr/>
          <a:lstStyle/>
          <a:p>
            <a:fld id="{E32AC8CE-8DC3-4450-822C-B12177F3EB3A}"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r>
              <a:rPr lang="en-US" sz="1600" dirty="0" smtClean="0">
                <a:latin typeface="Book Antiqua" pitchFamily="18" charset="0"/>
              </a:rPr>
              <a:t>The most common teaching sequence is </a:t>
            </a:r>
            <a:r>
              <a:rPr lang="en-US" sz="1600" i="1" dirty="0" smtClean="0">
                <a:solidFill>
                  <a:schemeClr val="tx2">
                    <a:lumMod val="75000"/>
                  </a:schemeClr>
                </a:solidFill>
                <a:latin typeface="Book Antiqua" pitchFamily="18" charset="0"/>
              </a:rPr>
              <a:t>bottom up</a:t>
            </a:r>
            <a:r>
              <a:rPr lang="en-US" sz="1600" i="1" dirty="0" smtClean="0">
                <a:latin typeface="Book Antiqua" pitchFamily="18" charset="0"/>
              </a:rPr>
              <a:t> </a:t>
            </a:r>
            <a:r>
              <a:rPr lang="en-US" sz="1600" dirty="0" smtClean="0">
                <a:latin typeface="Book Antiqua" pitchFamily="18" charset="0"/>
              </a:rPr>
              <a:t>in which a lesson begins with prerequisite objectives before objectives that require these prerequisites. Learners may become confused or frustrated if they are taught the prerequisite first. This sequence is often necessary where safety is a concern.</a:t>
            </a:r>
          </a:p>
          <a:p>
            <a:endParaRPr lang="en-US" sz="1600" dirty="0" smtClean="0">
              <a:latin typeface="Book Antiqua" pitchFamily="18" charset="0"/>
            </a:endParaRPr>
          </a:p>
          <a:p>
            <a:r>
              <a:rPr lang="en-US" sz="1600" dirty="0" smtClean="0">
                <a:latin typeface="Book Antiqua" pitchFamily="18" charset="0"/>
              </a:rPr>
              <a:t>The </a:t>
            </a:r>
            <a:r>
              <a:rPr lang="en-US" sz="1600" i="1" dirty="0" smtClean="0">
                <a:solidFill>
                  <a:schemeClr val="tx2">
                    <a:lumMod val="75000"/>
                  </a:schemeClr>
                </a:solidFill>
                <a:latin typeface="Book Antiqua" pitchFamily="18" charset="0"/>
              </a:rPr>
              <a:t>top-down </a:t>
            </a:r>
            <a:r>
              <a:rPr lang="en-US" sz="1600" dirty="0" smtClean="0">
                <a:latin typeface="Book Antiqua" pitchFamily="18" charset="0"/>
              </a:rPr>
              <a:t>sequence  essentially presents learners with prerequisite information when they request it only or demonstrate a need for it. This sequence is often used for efficiency of learning.</a:t>
            </a:r>
          </a:p>
          <a:p>
            <a:endParaRPr lang="en-US" sz="1600" dirty="0" smtClean="0">
              <a:solidFill>
                <a:schemeClr val="tx2">
                  <a:lumMod val="75000"/>
                </a:schemeClr>
              </a:solidFill>
              <a:latin typeface="Book Antiqua" pitchFamily="18" charset="0"/>
            </a:endParaRPr>
          </a:p>
          <a:p>
            <a:endParaRPr lang="en-US" sz="1600" dirty="0" smtClean="0">
              <a:latin typeface="Book Antiqua" pitchFamily="18" charset="0"/>
            </a:endParaRPr>
          </a:p>
          <a:p>
            <a:endParaRPr lang="en-US" sz="1600" dirty="0" smtClean="0">
              <a:latin typeface="Book Antiqua" pitchFamily="18" charset="0"/>
            </a:endParaRPr>
          </a:p>
          <a:p>
            <a:endParaRPr lang="en-US" sz="1600" dirty="0">
              <a:latin typeface="Book Antiqua" pitchFamily="18" charset="0"/>
            </a:endParaRPr>
          </a:p>
        </p:txBody>
      </p:sp>
      <p:sp>
        <p:nvSpPr>
          <p:cNvPr id="3" name="Content Placeholder 2"/>
          <p:cNvSpPr>
            <a:spLocks noGrp="1"/>
          </p:cNvSpPr>
          <p:nvPr>
            <p:ph sz="half" idx="2"/>
          </p:nvPr>
        </p:nvSpPr>
        <p:spPr/>
        <p:txBody>
          <a:bodyPr>
            <a:normAutofit/>
          </a:bodyPr>
          <a:lstStyle/>
          <a:p>
            <a:r>
              <a:rPr lang="en-US" sz="1600" i="1" dirty="0" smtClean="0">
                <a:solidFill>
                  <a:schemeClr val="tx2">
                    <a:lumMod val="75000"/>
                  </a:schemeClr>
                </a:solidFill>
                <a:latin typeface="Book Antiqua" pitchFamily="18" charset="0"/>
              </a:rPr>
              <a:t>Sideways sequencing </a:t>
            </a:r>
            <a:r>
              <a:rPr lang="en-US" sz="1600" dirty="0" smtClean="0">
                <a:latin typeface="Book Antiqua" pitchFamily="18" charset="0"/>
              </a:rPr>
              <a:t>is most common in learning games &amp; simulations in which learners take different paths, thus feedback each receives is unique.  When repeatedly playing a game, the learners eventually receives feedback to correct all of the misconceptions they are prone to. This unpredictability adds excitement to the learning process. It’s a good choice for discovery learning where learners must discover and integrate separate bits of knowledge. It’s also good, because learners are taught to learn on their own while coping with complex, dynamic situations as there are in many work environments today.</a:t>
            </a:r>
            <a:endParaRPr lang="en-US" sz="1600" dirty="0">
              <a:latin typeface="Book Antiqua" pitchFamily="18" charset="0"/>
            </a:endParaRPr>
          </a:p>
        </p:txBody>
      </p:sp>
      <p:sp>
        <p:nvSpPr>
          <p:cNvPr id="4" name="Title 3"/>
          <p:cNvSpPr>
            <a:spLocks noGrp="1"/>
          </p:cNvSpPr>
          <p:nvPr>
            <p:ph type="title"/>
          </p:nvPr>
        </p:nvSpPr>
        <p:spPr/>
        <p:txBody>
          <a:bodyPr/>
          <a:lstStyle/>
          <a:p>
            <a:r>
              <a:rPr lang="en-US" dirty="0" smtClean="0">
                <a:latin typeface="Book Antiqua" pitchFamily="18" charset="0"/>
              </a:rPr>
              <a:t>Teaching Sequences</a:t>
            </a:r>
            <a:endParaRPr lang="en-US" dirty="0">
              <a:latin typeface="Book Antiqua" pitchFamily="18" charset="0"/>
            </a:endParaRPr>
          </a:p>
        </p:txBody>
      </p:sp>
      <p:sp>
        <p:nvSpPr>
          <p:cNvPr id="5" name="Slide Number Placeholder 4"/>
          <p:cNvSpPr>
            <a:spLocks noGrp="1"/>
          </p:cNvSpPr>
          <p:nvPr>
            <p:ph type="sldNum" sz="quarter" idx="12"/>
          </p:nvPr>
        </p:nvSpPr>
        <p:spPr/>
        <p:txBody>
          <a:bodyPr/>
          <a:lstStyle/>
          <a:p>
            <a:fld id="{E32AC8CE-8DC3-4450-822C-B12177F3EB3A}"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smtClean="0">
                <a:latin typeface="Book Antiqua" pitchFamily="18" charset="0"/>
              </a:rPr>
              <a:t>Activities to absorb knowledge: presentations, demos, readings, field trips.</a:t>
            </a:r>
          </a:p>
          <a:p>
            <a:endParaRPr lang="en-US" sz="2000" dirty="0" smtClean="0">
              <a:latin typeface="Book Antiqua" pitchFamily="18" charset="0"/>
            </a:endParaRPr>
          </a:p>
          <a:p>
            <a:r>
              <a:rPr lang="en-US" sz="2000" dirty="0" smtClean="0">
                <a:latin typeface="Book Antiqua" pitchFamily="18" charset="0"/>
              </a:rPr>
              <a:t>Activities that have learners exercising, experimenting &amp; discovering: discovery activities, games &amp; practice, practice, practice.</a:t>
            </a:r>
          </a:p>
          <a:p>
            <a:endParaRPr lang="en-US" sz="2000" dirty="0" smtClean="0">
              <a:latin typeface="Book Antiqua" pitchFamily="18" charset="0"/>
            </a:endParaRPr>
          </a:p>
          <a:p>
            <a:r>
              <a:rPr lang="en-US" sz="2000" dirty="0" smtClean="0">
                <a:latin typeface="Book Antiqua" pitchFamily="18" charset="0"/>
              </a:rPr>
              <a:t>Activities that link to prior learning, to work &amp; to life: pondering/questioning activities,, stories by learners, job aids, research &amp; original work. </a:t>
            </a:r>
            <a:endParaRPr lang="en-US" sz="2000" dirty="0">
              <a:latin typeface="Book Antiqua" pitchFamily="18" charset="0"/>
            </a:endParaRPr>
          </a:p>
        </p:txBody>
      </p:sp>
      <p:sp>
        <p:nvSpPr>
          <p:cNvPr id="3" name="Slide Number Placeholder 2"/>
          <p:cNvSpPr>
            <a:spLocks noGrp="1"/>
          </p:cNvSpPr>
          <p:nvPr>
            <p:ph type="sldNum" sz="quarter" idx="12"/>
          </p:nvPr>
        </p:nvSpPr>
        <p:spPr/>
        <p:txBody>
          <a:bodyPr/>
          <a:lstStyle/>
          <a:p>
            <a:fld id="{E32AC8CE-8DC3-4450-822C-B12177F3EB3A}" type="slidenum">
              <a:rPr lang="en-US" smtClean="0"/>
              <a:pPr/>
              <a:t>9</a:t>
            </a:fld>
            <a:endParaRPr lang="en-US" dirty="0"/>
          </a:p>
        </p:txBody>
      </p:sp>
      <p:sp>
        <p:nvSpPr>
          <p:cNvPr id="4" name="Title 3"/>
          <p:cNvSpPr>
            <a:spLocks noGrp="1"/>
          </p:cNvSpPr>
          <p:nvPr>
            <p:ph type="title"/>
          </p:nvPr>
        </p:nvSpPr>
        <p:spPr/>
        <p:txBody>
          <a:bodyPr/>
          <a:lstStyle/>
          <a:p>
            <a:r>
              <a:rPr lang="en-US" dirty="0" smtClean="0">
                <a:solidFill>
                  <a:schemeClr val="bg2">
                    <a:lumMod val="50000"/>
                  </a:schemeClr>
                </a:solidFill>
                <a:latin typeface="Book Antiqua" pitchFamily="18" charset="0"/>
              </a:rPr>
              <a:t>Learning Activities</a:t>
            </a:r>
            <a:endParaRPr lang="en-US" dirty="0">
              <a:solidFill>
                <a:schemeClr val="bg2">
                  <a:lumMod val="50000"/>
                </a:schemeClr>
              </a:solidFill>
              <a:latin typeface="Book Antiqua"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862</TotalTime>
  <Words>822</Words>
  <Application>Microsoft Office PowerPoint</Application>
  <PresentationFormat>On-screen Show (4:3)</PresentationFormat>
  <Paragraphs>208</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E-learning and Design Concepts</vt:lpstr>
      <vt:lpstr>The Definition of E-learning</vt:lpstr>
      <vt:lpstr>Five types of e-learning</vt:lpstr>
      <vt:lpstr>E-learning Design &amp; Instructional Design</vt:lpstr>
      <vt:lpstr>Design perspectives and influences </vt:lpstr>
      <vt:lpstr>Goals</vt:lpstr>
      <vt:lpstr>Alignment of Learning Goals &amp; Objectives</vt:lpstr>
      <vt:lpstr>Teaching Sequences</vt:lpstr>
      <vt:lpstr>Learning Activities</vt:lpstr>
      <vt:lpstr>Slide 10</vt:lpstr>
      <vt:lpstr>Slide 11</vt:lpstr>
      <vt:lpstr>Slide 12</vt:lpstr>
      <vt:lpstr>Slide 13</vt:lpstr>
      <vt:lpstr>Slide 14</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E-learning</dc:title>
  <dc:creator> </dc:creator>
  <cp:lastModifiedBy> </cp:lastModifiedBy>
  <cp:revision>111</cp:revision>
  <dcterms:created xsi:type="dcterms:W3CDTF">2014-06-05T17:57:48Z</dcterms:created>
  <dcterms:modified xsi:type="dcterms:W3CDTF">2014-06-08T18:37:10Z</dcterms:modified>
</cp:coreProperties>
</file>